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5"/>
  </p:notesMasterIdLst>
  <p:sldIdLst>
    <p:sldId id="272" r:id="rId2"/>
    <p:sldId id="257" r:id="rId3"/>
    <p:sldId id="258" r:id="rId4"/>
    <p:sldId id="274" r:id="rId5"/>
    <p:sldId id="275" r:id="rId6"/>
    <p:sldId id="286" r:id="rId7"/>
    <p:sldId id="279" r:id="rId8"/>
    <p:sldId id="292" r:id="rId9"/>
    <p:sldId id="287" r:id="rId10"/>
    <p:sldId id="291" r:id="rId11"/>
    <p:sldId id="289" r:id="rId12"/>
    <p:sldId id="293" r:id="rId13"/>
    <p:sldId id="294" r:id="rId14"/>
    <p:sldId id="290" r:id="rId15"/>
    <p:sldId id="280" r:id="rId16"/>
    <p:sldId id="281" r:id="rId17"/>
    <p:sldId id="282" r:id="rId18"/>
    <p:sldId id="284" r:id="rId19"/>
    <p:sldId id="283" r:id="rId20"/>
    <p:sldId id="276" r:id="rId21"/>
    <p:sldId id="271" r:id="rId22"/>
    <p:sldId id="270" r:id="rId23"/>
    <p:sldId id="285" r:id="rId24"/>
  </p:sldIdLst>
  <p:sldSz cx="9144000" cy="6858000" type="screen4x3"/>
  <p:notesSz cx="10018713" cy="68881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4592BD2-D229-45AC-B7FA-D6213DA5ABAD}">
          <p14:sldIdLst>
            <p14:sldId id="272"/>
            <p14:sldId id="257"/>
            <p14:sldId id="258"/>
            <p14:sldId id="274"/>
            <p14:sldId id="275"/>
            <p14:sldId id="286"/>
            <p14:sldId id="279"/>
            <p14:sldId id="292"/>
            <p14:sldId id="287"/>
            <p14:sldId id="291"/>
            <p14:sldId id="289"/>
            <p14:sldId id="293"/>
            <p14:sldId id="294"/>
            <p14:sldId id="290"/>
            <p14:sldId id="280"/>
            <p14:sldId id="281"/>
            <p14:sldId id="282"/>
            <p14:sldId id="284"/>
            <p14:sldId id="283"/>
            <p14:sldId id="276"/>
            <p14:sldId id="271"/>
            <p14:sldId id="270"/>
            <p14:sldId id="2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79" autoAdjust="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2"/>
            <a:ext cx="4342534" cy="344794"/>
          </a:xfrm>
          <a:prstGeom prst="rect">
            <a:avLst/>
          </a:prstGeom>
        </p:spPr>
        <p:txBody>
          <a:bodyPr vert="horz" lIns="92421" tIns="46209" rIns="92421" bIns="4620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73845" y="2"/>
            <a:ext cx="4342534" cy="344794"/>
          </a:xfrm>
          <a:prstGeom prst="rect">
            <a:avLst/>
          </a:prstGeom>
        </p:spPr>
        <p:txBody>
          <a:bodyPr vert="horz" lIns="92421" tIns="46209" rIns="92421" bIns="46209" rtlCol="0"/>
          <a:lstStyle>
            <a:lvl1pPr algn="r">
              <a:defRPr sz="1200"/>
            </a:lvl1pPr>
          </a:lstStyle>
          <a:p>
            <a:fld id="{E7B46D2C-19FF-4AF5-87BE-9E2AE15CD194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86125" y="515938"/>
            <a:ext cx="3446463" cy="2584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21" tIns="46209" rIns="92421" bIns="4620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01404" y="3271688"/>
            <a:ext cx="8015907" cy="3099838"/>
          </a:xfrm>
          <a:prstGeom prst="rect">
            <a:avLst/>
          </a:prstGeom>
        </p:spPr>
        <p:txBody>
          <a:bodyPr vert="horz" lIns="92421" tIns="46209" rIns="92421" bIns="4620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5" y="6542270"/>
            <a:ext cx="4342534" cy="344793"/>
          </a:xfrm>
          <a:prstGeom prst="rect">
            <a:avLst/>
          </a:prstGeom>
        </p:spPr>
        <p:txBody>
          <a:bodyPr vert="horz" lIns="92421" tIns="46209" rIns="92421" bIns="4620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73845" y="6542270"/>
            <a:ext cx="4342534" cy="344793"/>
          </a:xfrm>
          <a:prstGeom prst="rect">
            <a:avLst/>
          </a:prstGeom>
        </p:spPr>
        <p:txBody>
          <a:bodyPr vert="horz" lIns="92421" tIns="46209" rIns="92421" bIns="46209" rtlCol="0" anchor="b"/>
          <a:lstStyle>
            <a:lvl1pPr algn="r">
              <a:defRPr sz="1200"/>
            </a:lvl1pPr>
          </a:lstStyle>
          <a:p>
            <a:fld id="{DCEE778E-E9E9-4A74-9C0D-5B90EC6878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030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86125" y="515938"/>
            <a:ext cx="3446463" cy="2584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E778E-E9E9-4A74-9C0D-5B90EC6878AB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447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4af48118b9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86125" y="515938"/>
            <a:ext cx="344646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4af48118b9_1_42:notes"/>
          <p:cNvSpPr txBox="1">
            <a:spLocks noGrp="1"/>
          </p:cNvSpPr>
          <p:nvPr>
            <p:ph type="body" idx="1"/>
          </p:nvPr>
        </p:nvSpPr>
        <p:spPr>
          <a:xfrm>
            <a:off x="1001872" y="3271881"/>
            <a:ext cx="8014970" cy="3099673"/>
          </a:xfrm>
          <a:prstGeom prst="rect">
            <a:avLst/>
          </a:prstGeom>
        </p:spPr>
        <p:txBody>
          <a:bodyPr spcFirstLastPara="1" wrap="square" lIns="96561" tIns="96561" rIns="96561" bIns="9656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98845"/>
            <a:ext cx="457200" cy="955967"/>
          </a:xfrm>
          <a:prstGeom prst="rect">
            <a:avLst/>
          </a:prstGeom>
          <a:noFill/>
        </p:spPr>
        <p:txBody>
          <a:bodyPr wrap="square" lIns="0" tIns="8441" rIns="0" bIns="8441" rtlCol="0" anchor="ctr" anchorCtr="0">
            <a:spAutoFit/>
          </a:bodyPr>
          <a:lstStyle/>
          <a:p>
            <a:r>
              <a:rPr lang="en-US" sz="6092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9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5539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22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3957DC-752E-48FB-9C7C-E5FB636C3124}" type="datetimeFigureOut">
              <a:rPr lang="ru-RU" smtClean="0"/>
              <a:pPr>
                <a:defRPr/>
              </a:pPr>
              <a:t>25.09.2020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9FB9C4B-6A7C-46C2-A568-1114CEA0B33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7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614807-F694-4174-A787-B2F17112A22B}" type="datetimeFigureOut">
              <a:rPr lang="ru-RU" smtClean="0"/>
              <a:pPr>
                <a:defRPr/>
              </a:pPr>
              <a:t>25.09.2020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17C2D9-D802-4376-80C3-12BF00205FE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B19EB6-95F9-4A4C-975E-99E0B1DE2331}" type="datetimeFigureOut">
              <a:rPr lang="ru-RU" smtClean="0"/>
              <a:pPr>
                <a:defRPr/>
              </a:pPr>
              <a:t>25.09.2020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3BE542-5306-4E56-910A-38917E4306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F9A9E8-3C6E-40B8-805A-553FC9E5C1BC}" type="datetimeFigureOut">
              <a:rPr lang="ru-RU" smtClean="0"/>
              <a:pPr>
                <a:defRPr/>
              </a:pPr>
              <a:t>25.09.2020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F68A19-8546-4E94-9C5B-6309AE96D94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501"/>
            <a:ext cx="457200" cy="93750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92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9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662">
                <a:solidFill>
                  <a:schemeClr val="tx1"/>
                </a:solidFill>
              </a:defRPr>
            </a:lvl1pPr>
            <a:lvl2pPr marL="422037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7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10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4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183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1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5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292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BD1EAD-6ACF-427B-8FEC-AC3A9385193A}" type="datetimeFigureOut">
              <a:rPr lang="ru-RU" smtClean="0"/>
              <a:pPr>
                <a:defRPr/>
              </a:pPr>
              <a:t>25.09.2020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5E69E62-C4CB-4A41-9A8C-CD8CCFFA9ED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844073" rtl="0" eaLnBrk="1" latinLnBrk="0" hangingPunct="1">
              <a:spcBef>
                <a:spcPct val="0"/>
              </a:spcBef>
              <a:buNone/>
              <a:defRPr lang="en-US" sz="4985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CF5A85-69F6-4DC2-8E4C-B5EA260340A0}" type="datetimeFigureOut">
              <a:rPr lang="ru-RU" smtClean="0"/>
              <a:pPr>
                <a:defRPr/>
              </a:pPr>
              <a:t>25.09.2020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8B261D-07DD-4DB1-A81D-A70B8450F18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74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031" b="0"/>
            </a:lvl1pPr>
            <a:lvl2pPr marL="422037" indent="0">
              <a:buNone/>
              <a:defRPr sz="1846" b="1"/>
            </a:lvl2pPr>
            <a:lvl3pPr marL="844073" indent="0">
              <a:buNone/>
              <a:defRPr sz="1662" b="1"/>
            </a:lvl3pPr>
            <a:lvl4pPr marL="1266110" indent="0">
              <a:buNone/>
              <a:defRPr sz="1477" b="1"/>
            </a:lvl4pPr>
            <a:lvl5pPr marL="1688145" indent="0">
              <a:buNone/>
              <a:defRPr sz="1477" b="1"/>
            </a:lvl5pPr>
            <a:lvl6pPr marL="2110183" indent="0">
              <a:buNone/>
              <a:defRPr sz="1477" b="1"/>
            </a:lvl6pPr>
            <a:lvl7pPr marL="2532218" indent="0">
              <a:buNone/>
              <a:defRPr sz="1477" b="1"/>
            </a:lvl7pPr>
            <a:lvl8pPr marL="2954255" indent="0">
              <a:buNone/>
              <a:defRPr sz="1477" b="1"/>
            </a:lvl8pPr>
            <a:lvl9pPr marL="3376292" indent="0">
              <a:buNone/>
              <a:defRPr sz="147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031" b="0"/>
            </a:lvl1pPr>
            <a:lvl2pPr marL="422037" indent="0">
              <a:buNone/>
              <a:defRPr sz="1846" b="1"/>
            </a:lvl2pPr>
            <a:lvl3pPr marL="844073" indent="0">
              <a:buNone/>
              <a:defRPr sz="1662" b="1"/>
            </a:lvl3pPr>
            <a:lvl4pPr marL="1266110" indent="0">
              <a:buNone/>
              <a:defRPr sz="1477" b="1"/>
            </a:lvl4pPr>
            <a:lvl5pPr marL="1688145" indent="0">
              <a:buNone/>
              <a:defRPr sz="1477" b="1"/>
            </a:lvl5pPr>
            <a:lvl6pPr marL="2110183" indent="0">
              <a:buNone/>
              <a:defRPr sz="1477" b="1"/>
            </a:lvl6pPr>
            <a:lvl7pPr marL="2532218" indent="0">
              <a:buNone/>
              <a:defRPr sz="1477" b="1"/>
            </a:lvl7pPr>
            <a:lvl8pPr marL="2954255" indent="0">
              <a:buNone/>
              <a:defRPr sz="1477" b="1"/>
            </a:lvl8pPr>
            <a:lvl9pPr marL="3376292" indent="0">
              <a:buNone/>
              <a:defRPr sz="147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4"/>
            <a:ext cx="457200" cy="85241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5539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553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4"/>
            <a:ext cx="457200" cy="85241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5539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553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8143C1-A280-4C0D-B903-6084124CDF48}" type="datetimeFigureOut">
              <a:rPr lang="ru-RU" smtClean="0"/>
              <a:pPr>
                <a:defRPr/>
              </a:pPr>
              <a:t>25.09.2020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5ABF3A-98D5-492C-9F0E-973F9BBEEDC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CCFF68-37ED-48E0-8009-6C768777D45E}" type="datetimeFigureOut">
              <a:rPr lang="ru-RU" smtClean="0"/>
              <a:pPr>
                <a:defRPr/>
              </a:pPr>
              <a:t>25.09.2020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90963E-5F58-4E1C-9D64-0154E417F2A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7F9E37-E5D7-42CA-A02B-58BDB770EAE1}" type="datetimeFigureOut">
              <a:rPr lang="ru-RU" smtClean="0"/>
              <a:pPr>
                <a:defRPr/>
              </a:pPr>
              <a:t>25.09.2020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19E16BC-3BD6-4417-A702-8D6011578AC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91"/>
            <a:ext cx="457200" cy="11364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738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738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215"/>
            </a:lvl1pPr>
            <a:lvl2pPr>
              <a:defRPr sz="2031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477"/>
            </a:lvl1pPr>
            <a:lvl2pPr marL="422037" indent="0">
              <a:buNone/>
              <a:defRPr sz="1108"/>
            </a:lvl2pPr>
            <a:lvl3pPr marL="844073" indent="0">
              <a:buNone/>
              <a:defRPr sz="923"/>
            </a:lvl3pPr>
            <a:lvl4pPr marL="1266110" indent="0">
              <a:buNone/>
              <a:defRPr sz="831"/>
            </a:lvl4pPr>
            <a:lvl5pPr marL="1688145" indent="0">
              <a:buNone/>
              <a:defRPr sz="831"/>
            </a:lvl5pPr>
            <a:lvl6pPr marL="2110183" indent="0">
              <a:buNone/>
              <a:defRPr sz="831"/>
            </a:lvl6pPr>
            <a:lvl7pPr marL="2532218" indent="0">
              <a:buNone/>
              <a:defRPr sz="831"/>
            </a:lvl7pPr>
            <a:lvl8pPr marL="2954255" indent="0">
              <a:buNone/>
              <a:defRPr sz="831"/>
            </a:lvl8pPr>
            <a:lvl9pPr marL="3376292" indent="0">
              <a:buNone/>
              <a:defRPr sz="83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723AA0-B2E9-4F1B-BCED-A1379A220379}" type="datetimeFigureOut">
              <a:rPr lang="ru-RU" smtClean="0"/>
              <a:pPr>
                <a:defRPr/>
              </a:pPr>
              <a:t>25.09.2020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E01A4B-5EC0-450E-9EBA-D49582E6D6F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6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2954"/>
            </a:lvl1pPr>
            <a:lvl2pPr marL="422037" indent="0">
              <a:buNone/>
              <a:defRPr sz="2585"/>
            </a:lvl2pPr>
            <a:lvl3pPr marL="844073" indent="0">
              <a:buNone/>
              <a:defRPr sz="2215"/>
            </a:lvl3pPr>
            <a:lvl4pPr marL="1266110" indent="0">
              <a:buNone/>
              <a:defRPr sz="1846"/>
            </a:lvl4pPr>
            <a:lvl5pPr marL="1688145" indent="0">
              <a:buNone/>
              <a:defRPr sz="1846"/>
            </a:lvl5pPr>
            <a:lvl6pPr marL="2110183" indent="0">
              <a:buNone/>
              <a:defRPr sz="1846"/>
            </a:lvl6pPr>
            <a:lvl7pPr marL="2532218" indent="0">
              <a:buNone/>
              <a:defRPr sz="1846"/>
            </a:lvl7pPr>
            <a:lvl8pPr marL="2954255" indent="0">
              <a:buNone/>
              <a:defRPr sz="1846"/>
            </a:lvl8pPr>
            <a:lvl9pPr marL="3376292" indent="0">
              <a:buNone/>
              <a:defRPr sz="1846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477"/>
            </a:lvl1pPr>
            <a:lvl2pPr marL="422037" indent="0">
              <a:buNone/>
              <a:defRPr sz="1108"/>
            </a:lvl2pPr>
            <a:lvl3pPr marL="844073" indent="0">
              <a:buNone/>
              <a:defRPr sz="923"/>
            </a:lvl3pPr>
            <a:lvl4pPr marL="1266110" indent="0">
              <a:buNone/>
              <a:defRPr sz="831"/>
            </a:lvl4pPr>
            <a:lvl5pPr marL="1688145" indent="0">
              <a:buNone/>
              <a:defRPr sz="831"/>
            </a:lvl5pPr>
            <a:lvl6pPr marL="2110183" indent="0">
              <a:buNone/>
              <a:defRPr sz="831"/>
            </a:lvl6pPr>
            <a:lvl7pPr marL="2532218" indent="0">
              <a:buNone/>
              <a:defRPr sz="831"/>
            </a:lvl7pPr>
            <a:lvl8pPr marL="2954255" indent="0">
              <a:buNone/>
              <a:defRPr sz="831"/>
            </a:lvl8pPr>
            <a:lvl9pPr marL="3376292" indent="0">
              <a:buNone/>
              <a:defRPr sz="83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85241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5539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553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AE6E7B-F9D3-423B-A7D3-DF70F8E03288}" type="datetimeFigureOut">
              <a:rPr lang="ru-RU" smtClean="0"/>
              <a:pPr>
                <a:defRPr/>
              </a:pPr>
              <a:t>25.09.2020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B3CE8F1-7470-42B6-B26D-1CE7E248D0C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5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81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7" y="116860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7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15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fld id="{C58140DF-9DDC-4D79-88D5-2DDB7A48D601}" type="datetimeFigureOut">
              <a:rPr lang="ru-RU" smtClean="0"/>
              <a:pPr>
                <a:defRPr/>
              </a:pPr>
              <a:t>25.09.2020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44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15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477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fld id="{72E43FE2-95A2-4C8D-9792-B39701E944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844073" rtl="0" eaLnBrk="1" latinLnBrk="0" hangingPunct="1">
        <a:spcBef>
          <a:spcPct val="0"/>
        </a:spcBef>
        <a:buNone/>
        <a:defRPr sz="4523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3223" indent="-236339" algn="l" defTabSz="844073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1939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590850" indent="-236339" algn="l" defTabSz="844073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754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28480" indent="-236339" algn="l" defTabSz="844073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569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266110" indent="-236339" algn="l" defTabSz="844073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77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519331" indent="-236339" algn="l" defTabSz="844073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385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814757" indent="-236339" algn="l" defTabSz="844073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292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067978" indent="-236339" algn="l" defTabSz="844073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292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321200" indent="-236339" algn="l" defTabSz="844073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292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616625" indent="-236339" algn="l" defTabSz="844073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292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7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37" algn="l" defTabSz="84407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73" algn="l" defTabSz="84407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10" algn="l" defTabSz="84407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45" algn="l" defTabSz="84407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183" algn="l" defTabSz="84407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18" algn="l" defTabSz="84407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55" algn="l" defTabSz="84407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292" algn="l" defTabSz="84407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hyperlink" Target="http://www.aeroproject.ru/index.php?option=com_content&amp;view=article&amp;id=39:2010-09-22-09-33-14&amp;catid=4:2010-09-13-12-05-13&amp;Itemid=81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Прямоугольник 36"/>
          <p:cNvSpPr>
            <a:spLocks noChangeArrowheads="1"/>
          </p:cNvSpPr>
          <p:nvPr/>
        </p:nvSpPr>
        <p:spPr bwMode="auto">
          <a:xfrm>
            <a:off x="2378526" y="4691913"/>
            <a:ext cx="6413782" cy="1171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3692" b="1" dirty="0">
                <a:latin typeface="Ropa Sans Pro"/>
                <a:ea typeface="Calibri"/>
              </a:rPr>
              <a:t>КАЗАЭРОПРОЕКТ</a:t>
            </a:r>
          </a:p>
          <a:p>
            <a:pPr algn="r"/>
            <a:endParaRPr lang="en-US" altLang="ru-RU" sz="3323" b="1" dirty="0">
              <a:latin typeface="Ropa Sans Pro"/>
              <a:ea typeface="Calibri"/>
            </a:endParaRPr>
          </a:p>
        </p:txBody>
      </p:sp>
      <p:sp>
        <p:nvSpPr>
          <p:cNvPr id="63493" name="AutoShape 2"/>
          <p:cNvSpPr>
            <a:spLocks noChangeArrowheads="1"/>
          </p:cNvSpPr>
          <p:nvPr/>
        </p:nvSpPr>
        <p:spPr bwMode="auto">
          <a:xfrm>
            <a:off x="4438009" y="5157195"/>
            <a:ext cx="4486183" cy="45351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lvl="4" algn="ctr"/>
            <a:endParaRPr lang="en-US" altLang="ru-RU" sz="2585" b="1" dirty="0">
              <a:latin typeface="Ropa Sans Pro" pitchFamily="34" charset="0"/>
              <a:cs typeface="Ropa Sans Pro" pitchFamily="34" charset="0"/>
            </a:endParaRPr>
          </a:p>
        </p:txBody>
      </p:sp>
      <p:sp>
        <p:nvSpPr>
          <p:cNvPr id="63494" name="Прямоугольник 39"/>
          <p:cNvSpPr>
            <a:spLocks noChangeArrowheads="1"/>
          </p:cNvSpPr>
          <p:nvPr/>
        </p:nvSpPr>
        <p:spPr bwMode="auto">
          <a:xfrm>
            <a:off x="483577" y="5473213"/>
            <a:ext cx="8440615" cy="1086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 sz="1292" dirty="0"/>
          </a:p>
          <a:p>
            <a:r>
              <a:rPr lang="ru-RU" altLang="ru-RU" sz="1292" b="1" dirty="0">
                <a:latin typeface="+mj-lt"/>
                <a:ea typeface="+mj-ea"/>
                <a:cs typeface="+mj-cs"/>
              </a:rPr>
              <a:t>Республика Казахстан, 050002, </a:t>
            </a:r>
          </a:p>
          <a:p>
            <a:r>
              <a:rPr lang="ru-RU" altLang="ru-RU" sz="1292" b="1" dirty="0">
                <a:latin typeface="+mj-lt"/>
                <a:ea typeface="+mj-ea"/>
                <a:cs typeface="+mj-cs"/>
              </a:rPr>
              <a:t>г. Алматы, ул. Ш. </a:t>
            </a:r>
            <a:r>
              <a:rPr lang="ru-RU" altLang="ru-RU" sz="1292" b="1" dirty="0" err="1">
                <a:latin typeface="+mj-lt"/>
                <a:ea typeface="+mj-ea"/>
                <a:cs typeface="+mj-cs"/>
              </a:rPr>
              <a:t>Калдаякова</a:t>
            </a:r>
            <a:r>
              <a:rPr lang="ru-RU" altLang="ru-RU" sz="1292" b="1" dirty="0">
                <a:latin typeface="+mj-lt"/>
                <a:ea typeface="+mj-ea"/>
                <a:cs typeface="+mj-cs"/>
              </a:rPr>
              <a:t>, 21.</a:t>
            </a:r>
          </a:p>
          <a:p>
            <a:r>
              <a:rPr lang="ru-RU" altLang="ru-RU" sz="1292" b="1" dirty="0">
                <a:latin typeface="+mj-lt"/>
                <a:ea typeface="+mj-ea"/>
                <a:cs typeface="+mj-cs"/>
              </a:rPr>
              <a:t>тел.: 8 (727) 382-40-02</a:t>
            </a:r>
            <a:r>
              <a:rPr lang="en-US" altLang="ru-RU" sz="1292" b="1" dirty="0">
                <a:latin typeface="+mj-lt"/>
                <a:ea typeface="+mj-ea"/>
                <a:cs typeface="+mj-cs"/>
              </a:rPr>
              <a:t>,</a:t>
            </a:r>
          </a:p>
          <a:p>
            <a:r>
              <a:rPr lang="en-US" altLang="ru-RU" sz="1292" b="1" dirty="0">
                <a:latin typeface="+mj-lt"/>
                <a:ea typeface="+mj-ea"/>
                <a:cs typeface="+mj-cs"/>
              </a:rPr>
              <a:t>www.kazaeroproject.kz</a:t>
            </a:r>
            <a:endParaRPr lang="ru-RU" altLang="ru-RU" sz="1292" b="1" dirty="0">
              <a:latin typeface="+mj-lt"/>
              <a:ea typeface="+mj-ea"/>
              <a:cs typeface="+mj-cs"/>
            </a:endParaRP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6471321" y="6066695"/>
            <a:ext cx="2221752" cy="400875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r"/>
            <a:r>
              <a:rPr lang="ru-RU" altLang="ru-RU" dirty="0" smtClean="0">
                <a:latin typeface="+mj-lt"/>
                <a:ea typeface="+mj-ea"/>
                <a:cs typeface="+mj-cs"/>
              </a:rPr>
              <a:t>2020</a:t>
            </a:r>
            <a:r>
              <a:rPr lang="en-US" altLang="ru-RU" dirty="0" smtClean="0">
                <a:latin typeface="+mj-lt"/>
                <a:ea typeface="+mj-ea"/>
                <a:cs typeface="+mj-cs"/>
              </a:rPr>
              <a:t> </a:t>
            </a:r>
            <a:r>
              <a:rPr lang="ru-RU" altLang="ru-RU" dirty="0">
                <a:latin typeface="+mj-lt"/>
                <a:ea typeface="+mj-ea"/>
                <a:cs typeface="+mj-cs"/>
              </a:rPr>
              <a:t>год</a:t>
            </a:r>
            <a:endParaRPr lang="en-US" altLang="ru-RU" dirty="0">
              <a:latin typeface="+mj-lt"/>
              <a:ea typeface="+mj-ea"/>
              <a:cs typeface="+mj-cs"/>
            </a:endParaRPr>
          </a:p>
        </p:txBody>
      </p:sp>
      <p:pic>
        <p:nvPicPr>
          <p:cNvPr id="150531" name="Picture 3" descr="C:\Users\User\Downloads\backa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57" y="303437"/>
            <a:ext cx="8440615" cy="422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75857" y="5312399"/>
            <a:ext cx="564833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750" dirty="0" smtClean="0">
                <a:latin typeface="+mj-lt"/>
                <a:ea typeface="+mj-ea"/>
                <a:cs typeface="+mj-cs"/>
              </a:rPr>
              <a:t>Акционерное общество "Научно-исследовательский и проектно-изыскательский институт</a:t>
            </a:r>
            <a:endParaRPr lang="ru-RU" sz="175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5694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37" y="504368"/>
            <a:ext cx="2692332" cy="36557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909" y="2653532"/>
            <a:ext cx="2688340" cy="3584453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505531" y="1099088"/>
            <a:ext cx="3622556" cy="68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ОБОРУДОВАНИЯ Мачта </a:t>
            </a:r>
            <a:r>
              <a:rPr lang="ru-RU" sz="12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глисадный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12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радирмаяк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GP 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 филиалах РГП «КАЗАЭРОНАВИГАЦИЯ</a:t>
            </a:r>
            <a:r>
              <a:rPr lang="ru-RU" sz="1015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endParaRPr lang="ru-RU" sz="1015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882975" y="4621996"/>
            <a:ext cx="3622556" cy="1285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Тараз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СП-90  2004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Кокщетав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СП-90 2007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Актобе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СП-90 2007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Петропавловск СП-90 2007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Павлодар СП-90 2012</a:t>
            </a:r>
          </a:p>
          <a:p>
            <a:pPr>
              <a:tabLst>
                <a:tab pos="105508" algn="l"/>
              </a:tabLst>
              <a:defRPr/>
            </a:pPr>
            <a:endParaRPr lang="ru-RU" sz="129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6699006" y="6290897"/>
            <a:ext cx="2222989" cy="329712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ru-RU" altLang="ru-RU" sz="1292" b="1" dirty="0">
                <a:latin typeface="Ropa Sans Pro" pitchFamily="34" charset="0"/>
                <a:cs typeface="Ropa Sans Pro" pitchFamily="34" charset="0"/>
              </a:rPr>
              <a:t>КАЗАЭРОПРОЕКТ</a:t>
            </a:r>
            <a:endParaRPr lang="en-US" altLang="ru-RU" sz="1292" b="1" dirty="0">
              <a:latin typeface="Ropa Sans Pro" pitchFamily="34" charset="0"/>
              <a:cs typeface="Ropa Sans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31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\\192.168.1.40\archiv1\Бухгалтерия Сауле Jpeg\ИЛС\Автоматический радио пеленгатор фото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8" b="10258"/>
          <a:stretch/>
        </p:blipFill>
        <p:spPr bwMode="auto">
          <a:xfrm>
            <a:off x="4660626" y="2454962"/>
            <a:ext cx="3685316" cy="369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44" y="637305"/>
            <a:ext cx="3810885" cy="2858164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970814" y="624351"/>
            <a:ext cx="3622556" cy="68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ОБОРУДОВАНИЯ АРП Автоматический радио </a:t>
            </a:r>
            <a:r>
              <a:rPr lang="ru-RU" sz="12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пелингаторы</a:t>
            </a:r>
            <a:r>
              <a:rPr lang="en-US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 филиалах РГП «КАЗАЭРОНАВИГАЦИЯ</a:t>
            </a:r>
            <a:r>
              <a:rPr lang="ru-RU" sz="1015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endParaRPr lang="ru-RU" sz="1015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916209" y="4189715"/>
            <a:ext cx="3622556" cy="168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Астана АРП-95 2006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Урджар  АРП-95  2006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Актобе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СП-90 2007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Кустанай АРП-95 2009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Казыл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-Орда АРП-95 2010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Шымкент АРП-95 2011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Тараз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2012 АРП-95 2012</a:t>
            </a:r>
          </a:p>
          <a:p>
            <a:pPr>
              <a:tabLst>
                <a:tab pos="105508" algn="l"/>
              </a:tabLst>
              <a:defRPr/>
            </a:pPr>
            <a:endParaRPr lang="ru-RU" sz="129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6699006" y="6290897"/>
            <a:ext cx="2222989" cy="329712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ru-RU" altLang="ru-RU" sz="1292" b="1" dirty="0">
                <a:latin typeface="Ropa Sans Pro" pitchFamily="34" charset="0"/>
                <a:cs typeface="Ropa Sans Pro" pitchFamily="34" charset="0"/>
              </a:rPr>
              <a:t>КАЗАЭРОПРОЕКТ</a:t>
            </a:r>
            <a:endParaRPr lang="en-US" altLang="ru-RU" sz="1292" b="1" dirty="0">
              <a:latin typeface="Ropa Sans Pro" pitchFamily="34" charset="0"/>
              <a:cs typeface="Ropa Sans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77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02" y="504367"/>
            <a:ext cx="3471901" cy="4627547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970814" y="624351"/>
            <a:ext cx="3622556" cy="68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ОБОРУДОВАНИЯ РЛК </a:t>
            </a:r>
            <a:r>
              <a:rPr lang="ru-RU" sz="12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радиолакацинный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комплекс</a:t>
            </a:r>
            <a:r>
              <a:rPr lang="en-US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 филиалах РГП «КАЗАЭРОНАВИГАЦИЯ</a:t>
            </a:r>
            <a:r>
              <a:rPr lang="ru-RU" sz="1015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endParaRPr lang="ru-RU" sz="1015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970814" y="1405612"/>
            <a:ext cx="3622556" cy="49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-Первичный радиолокатор</a:t>
            </a:r>
            <a:r>
              <a:rPr lang="en-US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S-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диапазона (</a:t>
            </a:r>
            <a:r>
              <a:rPr lang="en-US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PSR) MRAVA 10</a:t>
            </a:r>
            <a:endParaRPr lang="ru-RU" sz="1015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970814" y="2427985"/>
            <a:ext cx="3622556" cy="1285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Балхаш 2009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Тараз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2011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Астана 2014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Кокщетав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2016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Петропавловск 2017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Алматы 2018</a:t>
            </a: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6699006" y="6290897"/>
            <a:ext cx="2222989" cy="329712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ru-RU" altLang="ru-RU" sz="1292" b="1" dirty="0">
                <a:latin typeface="Ropa Sans Pro" pitchFamily="34" charset="0"/>
                <a:cs typeface="Ropa Sans Pro" pitchFamily="34" charset="0"/>
              </a:rPr>
              <a:t>КАЗАЭРОПРОЕКТ</a:t>
            </a:r>
            <a:endParaRPr lang="en-US" altLang="ru-RU" sz="1292" b="1" dirty="0">
              <a:latin typeface="Ropa Sans Pro" pitchFamily="34" charset="0"/>
              <a:cs typeface="Ropa Sans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09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52" y="1501403"/>
            <a:ext cx="3993275" cy="2991102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970814" y="624351"/>
            <a:ext cx="3755494" cy="68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ОБОРУДОВАНИЯ МВРЛ моноимпульсный вторичный радиолокационный комплекс</a:t>
            </a:r>
            <a:r>
              <a:rPr lang="en-US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 филиалах РГП «КАЗАЭРОНАВИГАЦИЯ</a:t>
            </a:r>
            <a:r>
              <a:rPr lang="ru-RU" sz="1015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endParaRPr lang="ru-RU" sz="1015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970814" y="1588743"/>
            <a:ext cx="3622556" cy="49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-Моно импульсивный вторичный радиолокатор с режимом </a:t>
            </a:r>
            <a:r>
              <a:rPr lang="en-US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 (MSSR) M10S</a:t>
            </a:r>
            <a:endParaRPr lang="ru-RU" sz="1015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103752" y="2362656"/>
            <a:ext cx="3622556" cy="2080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Актау 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МВРЛ- СВК 2002</a:t>
            </a:r>
            <a:endParaRPr lang="ru-RU" sz="129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Актюбинск МВРЛ- СВК 2003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Кокщетав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МВРЛ- СВК 2004</a:t>
            </a:r>
            <a:endParaRPr lang="ru-RU" sz="129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Аягос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МВРЛ- СВК 2005</a:t>
            </a:r>
            <a:endParaRPr lang="ru-RU" sz="129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Шымкент 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МВРЛ- СВК 2007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Караганда МВРЛ- СВК 2007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Бейнео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МВРЛ- СВК 2009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Балхаш МВРЛ- СВК 2009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Жаркент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МВРЛ- СВК 2012 </a:t>
            </a:r>
          </a:p>
          <a:p>
            <a:pPr>
              <a:tabLst>
                <a:tab pos="105508" algn="l"/>
              </a:tabLst>
              <a:defRPr/>
            </a:pPr>
            <a:endParaRPr lang="ru-RU" sz="129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6699006" y="6290897"/>
            <a:ext cx="2222989" cy="329712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ru-RU" altLang="ru-RU" sz="1292" b="1" dirty="0">
                <a:latin typeface="Ropa Sans Pro" pitchFamily="34" charset="0"/>
                <a:cs typeface="Ropa Sans Pro" pitchFamily="34" charset="0"/>
              </a:rPr>
              <a:t>КАЗАЭРОПРОЕКТ</a:t>
            </a:r>
            <a:endParaRPr lang="en-US" altLang="ru-RU" sz="1292" b="1" dirty="0">
              <a:latin typeface="Ropa Sans Pro" pitchFamily="34" charset="0"/>
              <a:cs typeface="Ropa Sans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70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023" y="570838"/>
            <a:ext cx="3057570" cy="4209256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970814" y="624351"/>
            <a:ext cx="3622556" cy="68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ОБОРУДОВАНИЯ РМП приводной радиомаяк с пеленгатором в филиалах РГП «КАЗАЭРОНАВИГАЦИЯ</a:t>
            </a:r>
            <a:r>
              <a:rPr lang="ru-RU" sz="1015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endParaRPr lang="ru-RU" sz="1015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103752" y="2362656"/>
            <a:ext cx="3622556" cy="2080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Актау 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МВРЛ- СВК 2002</a:t>
            </a:r>
            <a:endParaRPr lang="ru-RU" sz="129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Актюбинск МВРЛ- СВК 2003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Кокщетав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МВРЛ- СВК 2004</a:t>
            </a:r>
            <a:endParaRPr lang="ru-RU" sz="129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Аягус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МВРЛ- СВК 2005</a:t>
            </a:r>
            <a:endParaRPr lang="ru-RU" sz="129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Шымкент 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МВРЛ- СВК 2007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Караганда МВРЛ- СВК 2007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Бейнео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МВРЛ- СВК 2009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Балхаш МВРЛ- СВК 2009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Жаркент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МВРЛ- СВК 2012 </a:t>
            </a:r>
          </a:p>
          <a:p>
            <a:pPr>
              <a:tabLst>
                <a:tab pos="105508" algn="l"/>
              </a:tabLst>
              <a:defRPr/>
            </a:pPr>
            <a:endParaRPr lang="ru-RU" sz="129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6699006" y="6290897"/>
            <a:ext cx="2222989" cy="329712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ru-RU" altLang="ru-RU" sz="1292" b="1" dirty="0">
                <a:latin typeface="Ropa Sans Pro" pitchFamily="34" charset="0"/>
                <a:cs typeface="Ropa Sans Pro" pitchFamily="34" charset="0"/>
              </a:rPr>
              <a:t>КАЗАЭРОПРОЕКТ</a:t>
            </a:r>
            <a:endParaRPr lang="en-US" altLang="ru-RU" sz="1292" b="1" dirty="0">
              <a:latin typeface="Ropa Sans Pro" pitchFamily="34" charset="0"/>
              <a:cs typeface="Ropa Sans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52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\\192.168.1.40\archiv1\Бухгалтерия Сауле Jpeg\КДП Кызылорда\перспектива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88" y="770246"/>
            <a:ext cx="4984615" cy="266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\\192.168.1.40\archiv1\Бухгалтерия Сауле Jpeg\КДП Кызылорда\перспектива (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717" y="3628407"/>
            <a:ext cx="4372178" cy="245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3827814"/>
            <a:ext cx="3279133" cy="1456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77" b="1" dirty="0">
                <a:latin typeface="Times New Roman" pitchFamily="18" charset="0"/>
                <a:cs typeface="Times New Roman" pitchFamily="18" charset="0"/>
              </a:rPr>
              <a:t>ПРОЕКТИРОВАНИЕ АДМИНИСТРАТИВНО-ТЕХНИЧЕСКОГО ЗДАНИЯ С ДИСПЕЧЕРСКОЙ ВЫШКОЙ В КЫЗЫЛОРДИСКОМ ФИЛИАЛЕ «КАЗАЭРОНАВИГАЦИЯ» 2017 </a:t>
            </a:r>
            <a:r>
              <a:rPr lang="ru-RU" sz="1477" b="1" dirty="0" smtClean="0"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1477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6699006" y="6290897"/>
            <a:ext cx="2222989" cy="329712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ru-RU" altLang="ru-RU" sz="1292" b="1" dirty="0">
                <a:latin typeface="Ropa Sans Pro" pitchFamily="34" charset="0"/>
                <a:cs typeface="Ropa Sans Pro" pitchFamily="34" charset="0"/>
              </a:rPr>
              <a:t>КАЗАЭРОПРОЕКТ</a:t>
            </a:r>
            <a:endParaRPr lang="en-US" altLang="ru-RU" sz="1292" b="1" dirty="0">
              <a:latin typeface="Ropa Sans Pro" pitchFamily="34" charset="0"/>
              <a:cs typeface="Ropa Sans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33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\\192.168.1.40\archiv1\Бухгалтерия Сауле Jpeg\КДП Талдыкурган\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02" y="443671"/>
            <a:ext cx="3655385" cy="548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3" descr="\\192.168.1.40\archiv1\Бухгалтерия Сауле Jpeg\КДП Талдыкурган\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83671"/>
            <a:ext cx="3987692" cy="224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53160" y="1368464"/>
            <a:ext cx="4611328" cy="1001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77" b="1" dirty="0">
                <a:latin typeface="Times New Roman" pitchFamily="18" charset="0"/>
                <a:cs typeface="Times New Roman" pitchFamily="18" charset="0"/>
              </a:rPr>
              <a:t>ПРОЕКТИРОВАНИЕ АДМИНИСТРАТИВНО-ТЕХНИЧЕСКОГО ЗДАНИЯ С ДИСПЕЧЕРСКОЙ ВЫШКОЙ В УП ТАЛДЫКОРГАН филиала «ЮВ РЦ ОВД» РГП «КАЗАЭРОНАВИГАЦИЯ» 2018 </a:t>
            </a:r>
            <a:r>
              <a:rPr lang="ru-RU" sz="1477" b="1" dirty="0" smtClean="0"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1477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6699006" y="6290897"/>
            <a:ext cx="2222989" cy="329712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ru-RU" altLang="ru-RU" sz="1292" b="1" dirty="0">
                <a:latin typeface="Ropa Sans Pro" pitchFamily="34" charset="0"/>
                <a:cs typeface="Ropa Sans Pro" pitchFamily="34" charset="0"/>
              </a:rPr>
              <a:t>КАЗАЭРОПРОЕКТ</a:t>
            </a:r>
            <a:endParaRPr lang="en-US" altLang="ru-RU" sz="1292" b="1" dirty="0">
              <a:latin typeface="Ropa Sans Pro" pitchFamily="34" charset="0"/>
              <a:cs typeface="Ropa Sans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64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\\192.168.1.40\archiv1\Бухгалтерия Сауле Jpeg\КДП Тараз\5gotoff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89" y="770246"/>
            <a:ext cx="4519889" cy="225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\\192.168.1.40\archiv1\Бухгалтерия Сауле Jpeg\КДП Тараз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186" y="3163124"/>
            <a:ext cx="4320000" cy="2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3767307"/>
            <a:ext cx="3330147" cy="1228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77" b="1" dirty="0">
                <a:latin typeface="Times New Roman" pitchFamily="18" charset="0"/>
                <a:cs typeface="Times New Roman" pitchFamily="18" charset="0"/>
              </a:rPr>
              <a:t>АДМИНИСТРАТИВНО-ТЕХНИЧЕСКОЕ ЗДАНИЕ С ДИСПЕТЧЕРСКОЙ ВЫШКОЙ В ЖAМБЫЛСКОМ ФИЛИАЛЕ РГП «КАЗАЭРОНАВИГАЦИЯ» 2019 год</a:t>
            </a:r>
          </a:p>
        </p:txBody>
      </p:sp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6699006" y="6290897"/>
            <a:ext cx="2222989" cy="329712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ru-RU" altLang="ru-RU" sz="1292" b="1" dirty="0">
                <a:latin typeface="Ropa Sans Pro" pitchFamily="34" charset="0"/>
                <a:cs typeface="Ropa Sans Pro" pitchFamily="34" charset="0"/>
              </a:rPr>
              <a:t>КАЗАЭРОПРОЕКТ</a:t>
            </a:r>
            <a:endParaRPr lang="en-US" altLang="ru-RU" sz="1292" b="1" dirty="0">
              <a:latin typeface="Ropa Sans Pro" pitchFamily="34" charset="0"/>
              <a:cs typeface="Ropa Sans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3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\\192.168.1.40\archiv1\Бухгалтерия Сауле Jpeg\КДП Уральск\rtgtht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356" y="570836"/>
            <a:ext cx="2990769" cy="418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\\192.168.1.40\archiv1\Бухгалтерия Сауле Jpeg\КДП Уральск\5tt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55" y="570837"/>
            <a:ext cx="2658462" cy="422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48554" y="5090727"/>
            <a:ext cx="6506570" cy="546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77" b="1" dirty="0">
                <a:latin typeface="Times New Roman" pitchFamily="18" charset="0"/>
                <a:cs typeface="Times New Roman" pitchFamily="18" charset="0"/>
              </a:rPr>
              <a:t>ДИСПЕТЧЕРСКИЙ ПУНКТ «ВЫШКА» В УРАЛЬСКОМ </a:t>
            </a:r>
          </a:p>
          <a:p>
            <a:pPr algn="just"/>
            <a:r>
              <a:rPr lang="ru-RU" sz="1477" b="1" dirty="0">
                <a:latin typeface="Times New Roman" pitchFamily="18" charset="0"/>
                <a:cs typeface="Times New Roman" pitchFamily="18" charset="0"/>
              </a:rPr>
              <a:t>ФИЛИАЛЕ РГП «КАЗАЭРОНАВИГАЦИЯ» 2019 год</a:t>
            </a:r>
          </a:p>
        </p:txBody>
      </p:sp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6699006" y="6290897"/>
            <a:ext cx="2222989" cy="329712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ru-RU" altLang="ru-RU" sz="1292" b="1" dirty="0">
                <a:latin typeface="Ropa Sans Pro" pitchFamily="34" charset="0"/>
                <a:cs typeface="Ropa Sans Pro" pitchFamily="34" charset="0"/>
              </a:rPr>
              <a:t>КАЗАЭРОПРОЕКТ</a:t>
            </a:r>
            <a:endParaRPr lang="en-US" altLang="ru-RU" sz="1292" b="1" dirty="0">
              <a:latin typeface="Ropa Sans Pro" pitchFamily="34" charset="0"/>
              <a:cs typeface="Ropa Sans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76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\\192.168.1.40\archiv1\Бухгалтерия Сауле Jpeg\КДП Усть-Каменагорс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77" y="1102590"/>
            <a:ext cx="4321003" cy="247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\\192.168.1.40\archiv1\Бухгалтерия Сауле Jpeg\КДП Усть-Каменагорс\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9"/>
          <a:stretch/>
        </p:blipFill>
        <p:spPr bwMode="auto">
          <a:xfrm rot="5400000">
            <a:off x="4967213" y="1869964"/>
            <a:ext cx="4273881" cy="280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1" y="4293096"/>
            <a:ext cx="4475600" cy="1001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77" b="1" dirty="0">
                <a:latin typeface="Times New Roman" pitchFamily="18" charset="0"/>
                <a:cs typeface="Times New Roman" pitchFamily="18" charset="0"/>
              </a:rPr>
              <a:t>ПРОЕКТИРОВАНИЕ АДМИНИСТРАТИВНО-ТЕХНИЧЕСКОГО ЗДАНИЯ С ДИСПЕЧЕРСКОЙ ВЫШКОЙ В УСТЬ-КАМЕНОГОРСКОМ ФИЛИАЛЕ «КАЗАЭРОНАВИГАЦИЯ» 2017 </a:t>
            </a:r>
            <a:r>
              <a:rPr lang="ru-RU" sz="1477" b="1" dirty="0" smtClean="0"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1477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6699006" y="6290897"/>
            <a:ext cx="2222989" cy="329712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ru-RU" altLang="ru-RU" sz="1292" b="1" dirty="0">
                <a:latin typeface="Ropa Sans Pro" pitchFamily="34" charset="0"/>
                <a:cs typeface="Ropa Sans Pro" pitchFamily="34" charset="0"/>
              </a:rPr>
              <a:t>КАЗАЭРОПРОЕКТ</a:t>
            </a:r>
            <a:endParaRPr lang="en-US" altLang="ru-RU" sz="1292" b="1" dirty="0">
              <a:latin typeface="Ropa Sans Pro" pitchFamily="34" charset="0"/>
              <a:cs typeface="Ropa Sans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63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6" descr="bg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693" y="1156192"/>
            <a:ext cx="8440615" cy="4545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81395" y="1501405"/>
            <a:ext cx="7776864" cy="3438479"/>
          </a:xfrm>
        </p:spPr>
        <p:txBody>
          <a:bodyPr rtlCol="0">
            <a:noAutofit/>
          </a:bodyPr>
          <a:lstStyle/>
          <a:p>
            <a:pPr marL="316527" indent="-316527" algn="just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Font typeface="Wingdings"/>
              <a:buChar char=""/>
              <a:tabLst>
                <a:tab pos="422037" algn="l"/>
              </a:tabLst>
              <a:defRPr/>
            </a:pPr>
            <a:r>
              <a:rPr lang="ru-RU" altLang="ru-RU" sz="1292" b="1" dirty="0">
                <a:effectLst/>
                <a:latin typeface="+mj-lt"/>
                <a:ea typeface="+mj-ea"/>
                <a:cs typeface="+mj-cs"/>
              </a:rPr>
              <a:t>ГПИ и НИИ ГА «</a:t>
            </a:r>
            <a:r>
              <a:rPr lang="ru-RU" altLang="ru-RU" sz="1292" b="1" dirty="0" err="1">
                <a:effectLst/>
                <a:latin typeface="+mj-lt"/>
                <a:ea typeface="+mj-ea"/>
                <a:cs typeface="+mj-cs"/>
              </a:rPr>
              <a:t>КазАэроПроект</a:t>
            </a:r>
            <a:r>
              <a:rPr lang="ru-RU" altLang="ru-RU" sz="1292" b="1" dirty="0">
                <a:effectLst/>
                <a:latin typeface="+mj-lt"/>
                <a:ea typeface="+mj-ea"/>
                <a:cs typeface="+mj-cs"/>
              </a:rPr>
              <a:t>» образован в 1972 году</a:t>
            </a:r>
          </a:p>
          <a:p>
            <a:pPr marL="316527" indent="-316527" algn="just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Font typeface="Wingdings"/>
              <a:buChar char=""/>
              <a:tabLst>
                <a:tab pos="422037" algn="l"/>
              </a:tabLst>
              <a:defRPr/>
            </a:pPr>
            <a:r>
              <a:rPr lang="ru-RU" altLang="ru-RU" sz="1292" b="1" dirty="0">
                <a:effectLst/>
                <a:latin typeface="+mj-lt"/>
                <a:ea typeface="+mj-ea"/>
                <a:cs typeface="+mj-cs"/>
              </a:rPr>
              <a:t>«</a:t>
            </a:r>
            <a:r>
              <a:rPr lang="ru-RU" altLang="ru-RU" sz="1292" b="1" dirty="0" err="1">
                <a:effectLst/>
                <a:latin typeface="+mj-lt"/>
                <a:ea typeface="+mj-ea"/>
                <a:cs typeface="+mj-cs"/>
              </a:rPr>
              <a:t>Казаэропроект</a:t>
            </a:r>
            <a:r>
              <a:rPr lang="ru-RU" altLang="ru-RU" sz="1292" b="1" dirty="0">
                <a:effectLst/>
                <a:latin typeface="+mj-lt"/>
                <a:ea typeface="+mj-ea"/>
                <a:cs typeface="+mj-cs"/>
              </a:rPr>
              <a:t>» имеет лицензию </a:t>
            </a:r>
            <a:r>
              <a:rPr lang="en-US" altLang="ru-RU" sz="1292" b="1" dirty="0">
                <a:effectLst/>
                <a:latin typeface="+mj-lt"/>
                <a:ea typeface="+mj-ea"/>
                <a:cs typeface="+mj-cs"/>
              </a:rPr>
              <a:t>I</a:t>
            </a:r>
            <a:r>
              <a:rPr lang="ru-RU" altLang="ru-RU" sz="1292" b="1" dirty="0">
                <a:effectLst/>
                <a:latin typeface="+mj-lt"/>
                <a:ea typeface="+mj-ea"/>
                <a:cs typeface="+mj-cs"/>
              </a:rPr>
              <a:t>-категории позволяющую проектировать объекты высокого уровня ответственности</a:t>
            </a:r>
          </a:p>
          <a:p>
            <a:pPr marL="316527" indent="-316527" algn="just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Font typeface="Wingdings"/>
              <a:buChar char=""/>
              <a:tabLst>
                <a:tab pos="422037" algn="l"/>
              </a:tabLst>
              <a:defRPr/>
            </a:pPr>
            <a:r>
              <a:rPr lang="ru-RU" altLang="ru-RU" sz="1292" b="1" dirty="0">
                <a:effectLst/>
                <a:latin typeface="+mj-lt"/>
                <a:ea typeface="+mj-ea"/>
                <a:cs typeface="+mj-cs"/>
              </a:rPr>
              <a:t>«</a:t>
            </a:r>
            <a:r>
              <a:rPr lang="ru-RU" altLang="ru-RU" sz="1292" b="1" dirty="0" err="1">
                <a:effectLst/>
                <a:latin typeface="+mj-lt"/>
                <a:ea typeface="+mj-ea"/>
                <a:cs typeface="+mj-cs"/>
              </a:rPr>
              <a:t>КазАэроПроект</a:t>
            </a:r>
            <a:r>
              <a:rPr lang="ru-RU" altLang="ru-RU" sz="1292" b="1" dirty="0">
                <a:effectLst/>
                <a:latin typeface="+mj-lt"/>
                <a:ea typeface="+mj-ea"/>
                <a:cs typeface="+mj-cs"/>
              </a:rPr>
              <a:t>» имеет лицензию на выполнение инженерно-геологических и топографо-геодезических работ</a:t>
            </a:r>
          </a:p>
          <a:p>
            <a:pPr marL="316527" indent="-316527" algn="just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Font typeface="Wingdings"/>
              <a:buChar char=""/>
              <a:tabLst>
                <a:tab pos="422037" algn="l"/>
              </a:tabLst>
              <a:defRPr/>
            </a:pPr>
            <a:r>
              <a:rPr lang="ru-RU" altLang="ru-RU" sz="1292" b="1" dirty="0">
                <a:effectLst/>
                <a:latin typeface="+mj-lt"/>
                <a:ea typeface="+mj-ea"/>
                <a:cs typeface="+mj-cs"/>
              </a:rPr>
              <a:t>Разработано  свыше 2000 проектов различной сложности за  весь период деятельности</a:t>
            </a:r>
          </a:p>
          <a:p>
            <a:pPr marL="316527" indent="-316527" algn="just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Font typeface="Wingdings"/>
              <a:buChar char=""/>
              <a:tabLst>
                <a:tab pos="422037" algn="l"/>
              </a:tabLst>
              <a:defRPr/>
            </a:pPr>
            <a:r>
              <a:rPr lang="ru-RU" altLang="ru-RU" sz="1292" b="1" dirty="0">
                <a:effectLst/>
                <a:latin typeface="+mj-lt"/>
                <a:ea typeface="+mj-ea"/>
                <a:cs typeface="+mj-cs"/>
              </a:rPr>
              <a:t>Проектная деятельность АО НИПИИ «</a:t>
            </a:r>
            <a:r>
              <a:rPr lang="ru-RU" altLang="ru-RU" sz="1292" b="1" dirty="0" err="1">
                <a:effectLst/>
                <a:latin typeface="+mj-lt"/>
                <a:ea typeface="+mj-ea"/>
                <a:cs typeface="+mj-cs"/>
              </a:rPr>
              <a:t>КазАэроПроект</a:t>
            </a:r>
            <a:r>
              <a:rPr lang="ru-RU" altLang="ru-RU" sz="1292" b="1" dirty="0">
                <a:effectLst/>
                <a:latin typeface="+mj-lt"/>
                <a:ea typeface="+mj-ea"/>
                <a:cs typeface="+mj-cs"/>
              </a:rPr>
              <a:t>» сертифицирована СТ РК ИСО 9001-2009</a:t>
            </a:r>
          </a:p>
          <a:p>
            <a:pPr marL="316527" indent="-316527" algn="just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Font typeface="Wingdings"/>
              <a:buChar char=""/>
              <a:tabLst>
                <a:tab pos="422037" algn="l"/>
              </a:tabLst>
              <a:defRPr/>
            </a:pPr>
            <a:r>
              <a:rPr lang="ru-RU" altLang="ru-RU" sz="1292" b="1" dirty="0">
                <a:effectLst/>
                <a:latin typeface="+mj-lt"/>
                <a:ea typeface="+mj-ea"/>
                <a:cs typeface="+mj-cs"/>
              </a:rPr>
              <a:t>Член «Ассоциации проектировщиков Казахстана»</a:t>
            </a:r>
          </a:p>
          <a:p>
            <a:pPr marL="316527" indent="-316527" algn="just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Font typeface="Wingdings"/>
              <a:buChar char=""/>
              <a:tabLst>
                <a:tab pos="422037" algn="l"/>
              </a:tabLst>
              <a:defRPr/>
            </a:pPr>
            <a:r>
              <a:rPr lang="ru-RU" sz="1292" b="1" dirty="0">
                <a:effectLst/>
                <a:latin typeface="+mj-lt"/>
                <a:ea typeface="+mj-ea"/>
                <a:cs typeface="+mj-cs"/>
              </a:rPr>
              <a:t>На сегодняшний день ГСЛ № 000771 от 13.07.1997 года на Проектную деятельность получила аккредитацию на территории Кыргызской Республики путем внесения в реестр Государственного агентства архитектуры, строительства и жилищно-коммунального хозяйства при Правительстве Кыргызской Республики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3723" y="263773"/>
            <a:ext cx="7596554" cy="923192"/>
          </a:xfrm>
        </p:spPr>
        <p:txBody>
          <a:bodyPr rtlCol="0">
            <a:normAutofit/>
          </a:bodyPr>
          <a:lstStyle/>
          <a:p>
            <a:pPr algn="r">
              <a:defRPr/>
            </a:pPr>
            <a:r>
              <a:rPr lang="ru-RU" altLang="ru-RU" sz="1292" b="1" dirty="0"/>
              <a:t>АКЦИОНЕРНОЕ ОБЩЕСТВО</a:t>
            </a:r>
            <a:r>
              <a:rPr lang="en-US" altLang="ru-RU" sz="1292" b="1" dirty="0"/>
              <a:t> </a:t>
            </a:r>
            <a:r>
              <a:rPr lang="ru-RU" altLang="ru-RU" sz="1292" b="1" dirty="0"/>
              <a:t>"НАУЧНО-ИССЛЕДОВАТЕЛЬСКИЙ </a:t>
            </a:r>
            <a:r>
              <a:rPr lang="en-US" altLang="ru-RU" sz="1292" b="1" dirty="0"/>
              <a:t/>
            </a:r>
            <a:br>
              <a:rPr lang="en-US" altLang="ru-RU" sz="1292" b="1" dirty="0"/>
            </a:br>
            <a:r>
              <a:rPr lang="ru-RU" altLang="ru-RU" sz="1292" b="1" dirty="0"/>
              <a:t>И ПРОЕКТНО-ИЗЫСКАТЕЛЬСКИЙ ИНСТИТУТ</a:t>
            </a:r>
            <a:r>
              <a:rPr lang="en-US" altLang="ru-RU" sz="1292" b="1" dirty="0"/>
              <a:t> </a:t>
            </a:r>
            <a:r>
              <a:rPr lang="ru-RU" altLang="ru-RU" sz="1292" b="1" dirty="0"/>
              <a:t>«КАЗАЭРОПРОЕКТ» </a:t>
            </a:r>
            <a:r>
              <a:rPr lang="ru-RU" altLang="ru-RU" sz="1292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altLang="ru-RU" sz="1292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sz="1292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40" name="Рисунок 3" descr="235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579" y="6000752"/>
            <a:ext cx="2406537" cy="46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Рисунок 5" descr="1647007.jpe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9062" y="6024932"/>
            <a:ext cx="808892" cy="471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Рисунок 6" descr="Alalogo_new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6749" y="6088675"/>
            <a:ext cx="1345223" cy="344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Рисунок 9" descr="logo_spk_baykonur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01003" y="5868867"/>
            <a:ext cx="565638" cy="570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Рисунок 10" descr="logo-rus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69628" y="6034455"/>
            <a:ext cx="1186962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Рисунок 11" descr="scat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65478" y="5974372"/>
            <a:ext cx="1106366" cy="35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51693" y="5395551"/>
            <a:ext cx="844061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8" b="1" dirty="0">
                <a:latin typeface="+mn-lt"/>
              </a:rPr>
              <a:t>более  </a:t>
            </a:r>
            <a:r>
              <a:rPr lang="ru-RU" b="1" dirty="0">
                <a:latin typeface="+mn-lt"/>
              </a:rPr>
              <a:t>45</a:t>
            </a:r>
            <a:r>
              <a:rPr lang="ru-RU" sz="1108" b="1" dirty="0">
                <a:latin typeface="+mn-lt"/>
              </a:rPr>
              <a:t> ЛЕТ УСПЕШНОЙ ДЕЯТЕЛЬНОСТИ ИНСТИТУТА                 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8" b="1" dirty="0">
                <a:latin typeface="+mn-lt"/>
              </a:rPr>
              <a:t>более</a:t>
            </a:r>
            <a:r>
              <a:rPr lang="ru-RU" b="1" dirty="0" smtClean="0">
                <a:latin typeface="+mn-lt"/>
              </a:rPr>
              <a:t> </a:t>
            </a:r>
            <a:r>
              <a:rPr lang="ru-RU" b="1" dirty="0">
                <a:latin typeface="+mn-lt"/>
              </a:rPr>
              <a:t>1</a:t>
            </a:r>
            <a:r>
              <a:rPr lang="en-US" b="1" dirty="0">
                <a:latin typeface="+mn-lt"/>
              </a:rPr>
              <a:t>0</a:t>
            </a:r>
            <a:r>
              <a:rPr lang="ru-RU" b="1" dirty="0">
                <a:latin typeface="+mn-lt"/>
              </a:rPr>
              <a:t>00</a:t>
            </a:r>
            <a:r>
              <a:rPr lang="ru-RU" sz="1108" b="1" dirty="0">
                <a:latin typeface="+mn-lt"/>
              </a:rPr>
              <a:t>  КРУПНЫХ ТЕХНИЧЕСКИХ ПРОЕКТОВ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7" descr="ДИСК_01..jpg"/>
          <p:cNvPicPr>
            <a:picLocks noChangeAspect="1"/>
          </p:cNvPicPr>
          <p:nvPr/>
        </p:nvPicPr>
        <p:blipFill rotWithShape="1">
          <a:blip r:embed="rId3" cstate="print"/>
          <a:srcRect b="7274"/>
          <a:stretch/>
        </p:blipFill>
        <p:spPr bwMode="auto">
          <a:xfrm>
            <a:off x="1447964" y="1235529"/>
            <a:ext cx="6362539" cy="398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1447964" y="5341100"/>
            <a:ext cx="6724436" cy="31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77" b="1" dirty="0">
                <a:latin typeface="Times New Roman" pitchFamily="18" charset="0"/>
                <a:cs typeface="Times New Roman" pitchFamily="18" charset="0"/>
              </a:rPr>
              <a:t>АДМИНИСТРАТИВНОЕ ЗДАНИЕ РГП «КАЗАЭРОНАВИГАЦИЯ» 2014 </a:t>
            </a:r>
            <a:r>
              <a:rPr lang="ru-RU" sz="1477" b="1" dirty="0" smtClean="0"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1108" b="1" dirty="0">
              <a:cs typeface="Arial" charset="0"/>
            </a:endParaRP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6831943" y="6290897"/>
            <a:ext cx="2222989" cy="329712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ru-RU" altLang="ru-RU" sz="1292" b="1" dirty="0">
                <a:latin typeface="Ropa Sans Pro" pitchFamily="34" charset="0"/>
                <a:cs typeface="Ropa Sans Pro" pitchFamily="34" charset="0"/>
              </a:rPr>
              <a:t>КАЗАЭРОПРОЕКТ</a:t>
            </a:r>
            <a:endParaRPr lang="en-US" altLang="ru-RU" sz="1292" b="1" dirty="0">
              <a:latin typeface="Ropa Sans Pro" pitchFamily="34" charset="0"/>
              <a:cs typeface="Ropa Sans Pro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96729" y="504370"/>
            <a:ext cx="7695558" cy="602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773" indent="-263773">
              <a:lnSpc>
                <a:spcPct val="135000"/>
              </a:lnSpc>
              <a:buFont typeface="Wingdings" pitchFamily="2" charset="2"/>
              <a:buChar char="Ø"/>
              <a:defRPr/>
            </a:pPr>
            <a:r>
              <a:rPr lang="ru-RU" sz="122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ТЕХНОЛОГИЧЕСКОЕ ПРОЕКТИРОВАНИЕ  ЗДАНИЙ И СООРУЖЕНИЙ ЖИЛИЩНО-ГРАЖДАНСКОГО НАЗНАЧЕНИЯ</a:t>
            </a:r>
          </a:p>
        </p:txBody>
      </p:sp>
    </p:spTree>
    <p:extLst>
      <p:ext uri="{BB962C8B-B14F-4D97-AF65-F5344CB8AC3E}">
        <p14:creationId xmlns:p14="http://schemas.microsoft.com/office/powerpoint/2010/main" val="203904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5"/>
          <a:stretch/>
        </p:blipFill>
        <p:spPr>
          <a:xfrm>
            <a:off x="788990" y="1004959"/>
            <a:ext cx="7541111" cy="4810619"/>
          </a:xfrm>
          <a:prstGeom prst="rect">
            <a:avLst/>
          </a:prstGeom>
        </p:spPr>
      </p:pic>
      <p:sp>
        <p:nvSpPr>
          <p:cNvPr id="151556" name="Freeform 33"/>
          <p:cNvSpPr>
            <a:spLocks/>
          </p:cNvSpPr>
          <p:nvPr/>
        </p:nvSpPr>
        <p:spPr bwMode="auto">
          <a:xfrm>
            <a:off x="5502566" y="4552217"/>
            <a:ext cx="853506" cy="123548"/>
          </a:xfrm>
          <a:custGeom>
            <a:avLst/>
            <a:gdLst>
              <a:gd name="T0" fmla="*/ 2147483647 w 523"/>
              <a:gd name="T1" fmla="*/ 0 h 124"/>
              <a:gd name="T2" fmla="*/ 2147483647 w 523"/>
              <a:gd name="T3" fmla="*/ 2147483647 h 124"/>
              <a:gd name="T4" fmla="*/ 0 w 523"/>
              <a:gd name="T5" fmla="*/ 2147483647 h 124"/>
              <a:gd name="T6" fmla="*/ 0 60000 65536"/>
              <a:gd name="T7" fmla="*/ 0 60000 65536"/>
              <a:gd name="T8" fmla="*/ 0 60000 65536"/>
              <a:gd name="T9" fmla="*/ 0 w 523"/>
              <a:gd name="T10" fmla="*/ 0 h 124"/>
              <a:gd name="T11" fmla="*/ 523 w 523"/>
              <a:gd name="T12" fmla="*/ 124 h 1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3" h="124">
                <a:moveTo>
                  <a:pt x="523" y="0"/>
                </a:moveTo>
                <a:cubicBezTo>
                  <a:pt x="480" y="14"/>
                  <a:pt x="349" y="63"/>
                  <a:pt x="262" y="84"/>
                </a:cubicBezTo>
                <a:cubicBezTo>
                  <a:pt x="136" y="108"/>
                  <a:pt x="55" y="116"/>
                  <a:pt x="0" y="124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1557" name="Freeform 34"/>
          <p:cNvSpPr>
            <a:spLocks/>
          </p:cNvSpPr>
          <p:nvPr/>
        </p:nvSpPr>
        <p:spPr bwMode="auto">
          <a:xfrm>
            <a:off x="3043215" y="2697843"/>
            <a:ext cx="3391030" cy="1808216"/>
          </a:xfrm>
          <a:custGeom>
            <a:avLst/>
            <a:gdLst>
              <a:gd name="T0" fmla="*/ 2147483647 w 1633"/>
              <a:gd name="T1" fmla="*/ 2147483647 h 863"/>
              <a:gd name="T2" fmla="*/ 2147483647 w 1633"/>
              <a:gd name="T3" fmla="*/ 2147483647 h 863"/>
              <a:gd name="T4" fmla="*/ 0 w 1633"/>
              <a:gd name="T5" fmla="*/ 0 h 863"/>
              <a:gd name="T6" fmla="*/ 0 60000 65536"/>
              <a:gd name="T7" fmla="*/ 0 60000 65536"/>
              <a:gd name="T8" fmla="*/ 0 60000 65536"/>
              <a:gd name="T9" fmla="*/ 0 w 1633"/>
              <a:gd name="T10" fmla="*/ 0 h 863"/>
              <a:gd name="T11" fmla="*/ 1633 w 1633"/>
              <a:gd name="T12" fmla="*/ 863 h 8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33" h="863">
                <a:moveTo>
                  <a:pt x="1633" y="863"/>
                </a:moveTo>
                <a:cubicBezTo>
                  <a:pt x="1484" y="767"/>
                  <a:pt x="1104" y="468"/>
                  <a:pt x="739" y="286"/>
                </a:cubicBezTo>
                <a:cubicBezTo>
                  <a:pt x="374" y="103"/>
                  <a:pt x="154" y="60"/>
                  <a:pt x="0" y="0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1558" name="Freeform 35"/>
          <p:cNvSpPr>
            <a:spLocks/>
          </p:cNvSpPr>
          <p:nvPr/>
        </p:nvSpPr>
        <p:spPr bwMode="auto">
          <a:xfrm>
            <a:off x="2179122" y="2431968"/>
            <a:ext cx="4190909" cy="2041121"/>
          </a:xfrm>
          <a:custGeom>
            <a:avLst/>
            <a:gdLst>
              <a:gd name="T0" fmla="*/ 2147483647 w 2372"/>
              <a:gd name="T1" fmla="*/ 2147483647 h 977"/>
              <a:gd name="T2" fmla="*/ 2147483647 w 2372"/>
              <a:gd name="T3" fmla="*/ 2147483647 h 977"/>
              <a:gd name="T4" fmla="*/ 0 w 2372"/>
              <a:gd name="T5" fmla="*/ 0 h 977"/>
              <a:gd name="T6" fmla="*/ 0 60000 65536"/>
              <a:gd name="T7" fmla="*/ 0 60000 65536"/>
              <a:gd name="T8" fmla="*/ 0 60000 65536"/>
              <a:gd name="T9" fmla="*/ 0 w 2372"/>
              <a:gd name="T10" fmla="*/ 0 h 977"/>
              <a:gd name="T11" fmla="*/ 2372 w 2372"/>
              <a:gd name="T12" fmla="*/ 977 h 9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72" h="977">
                <a:moveTo>
                  <a:pt x="2372" y="977"/>
                </a:moveTo>
                <a:cubicBezTo>
                  <a:pt x="2176" y="916"/>
                  <a:pt x="1589" y="775"/>
                  <a:pt x="1194" y="612"/>
                </a:cubicBezTo>
                <a:cubicBezTo>
                  <a:pt x="570" y="366"/>
                  <a:pt x="249" y="128"/>
                  <a:pt x="0" y="0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1559" name="Freeform 36"/>
          <p:cNvSpPr>
            <a:spLocks/>
          </p:cNvSpPr>
          <p:nvPr/>
        </p:nvSpPr>
        <p:spPr bwMode="auto">
          <a:xfrm>
            <a:off x="2020767" y="3452526"/>
            <a:ext cx="4349262" cy="1053532"/>
          </a:xfrm>
          <a:custGeom>
            <a:avLst/>
            <a:gdLst>
              <a:gd name="T0" fmla="*/ 2147483647 w 2148"/>
              <a:gd name="T1" fmla="*/ 2147483647 h 546"/>
              <a:gd name="T2" fmla="*/ 2147483647 w 2148"/>
              <a:gd name="T3" fmla="*/ 2147483647 h 546"/>
              <a:gd name="T4" fmla="*/ 0 w 2148"/>
              <a:gd name="T5" fmla="*/ 0 h 546"/>
              <a:gd name="T6" fmla="*/ 0 60000 65536"/>
              <a:gd name="T7" fmla="*/ 0 60000 65536"/>
              <a:gd name="T8" fmla="*/ 0 60000 65536"/>
              <a:gd name="T9" fmla="*/ 0 w 2148"/>
              <a:gd name="T10" fmla="*/ 0 h 546"/>
              <a:gd name="T11" fmla="*/ 2148 w 2148"/>
              <a:gd name="T12" fmla="*/ 546 h 5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48" h="546">
                <a:moveTo>
                  <a:pt x="2148" y="546"/>
                </a:moveTo>
                <a:cubicBezTo>
                  <a:pt x="1960" y="511"/>
                  <a:pt x="1692" y="528"/>
                  <a:pt x="1020" y="336"/>
                </a:cubicBezTo>
                <a:cubicBezTo>
                  <a:pt x="348" y="144"/>
                  <a:pt x="212" y="70"/>
                  <a:pt x="0" y="0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1560" name="Freeform 37"/>
          <p:cNvSpPr>
            <a:spLocks/>
          </p:cNvSpPr>
          <p:nvPr/>
        </p:nvSpPr>
        <p:spPr bwMode="auto">
          <a:xfrm>
            <a:off x="4325819" y="4216815"/>
            <a:ext cx="2053140" cy="353262"/>
          </a:xfrm>
          <a:custGeom>
            <a:avLst/>
            <a:gdLst>
              <a:gd name="T0" fmla="*/ 2147483647 w 1092"/>
              <a:gd name="T1" fmla="*/ 2147483647 h 118"/>
              <a:gd name="T2" fmla="*/ 2147483647 w 1092"/>
              <a:gd name="T3" fmla="*/ 2147483647 h 118"/>
              <a:gd name="T4" fmla="*/ 0 w 1092"/>
              <a:gd name="T5" fmla="*/ 0 h 118"/>
              <a:gd name="T6" fmla="*/ 0 60000 65536"/>
              <a:gd name="T7" fmla="*/ 0 60000 65536"/>
              <a:gd name="T8" fmla="*/ 0 60000 65536"/>
              <a:gd name="T9" fmla="*/ 0 w 1092"/>
              <a:gd name="T10" fmla="*/ 0 h 118"/>
              <a:gd name="T11" fmla="*/ 1092 w 1092"/>
              <a:gd name="T12" fmla="*/ 118 h 1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92" h="118">
                <a:moveTo>
                  <a:pt x="1092" y="96"/>
                </a:moveTo>
                <a:cubicBezTo>
                  <a:pt x="1001" y="97"/>
                  <a:pt x="728" y="118"/>
                  <a:pt x="546" y="102"/>
                </a:cubicBezTo>
                <a:cubicBezTo>
                  <a:pt x="294" y="78"/>
                  <a:pt x="114" y="21"/>
                  <a:pt x="0" y="0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1561" name="Freeform 38"/>
          <p:cNvSpPr>
            <a:spLocks/>
          </p:cNvSpPr>
          <p:nvPr/>
        </p:nvSpPr>
        <p:spPr bwMode="auto">
          <a:xfrm>
            <a:off x="1780309" y="4293097"/>
            <a:ext cx="4619761" cy="349312"/>
          </a:xfrm>
          <a:custGeom>
            <a:avLst/>
            <a:gdLst>
              <a:gd name="T0" fmla="*/ 2147483647 w 2424"/>
              <a:gd name="T1" fmla="*/ 2147483647 h 188"/>
              <a:gd name="T2" fmla="*/ 2147483647 w 2424"/>
              <a:gd name="T3" fmla="*/ 2147483647 h 188"/>
              <a:gd name="T4" fmla="*/ 0 w 2424"/>
              <a:gd name="T5" fmla="*/ 0 h 188"/>
              <a:gd name="T6" fmla="*/ 0 60000 65536"/>
              <a:gd name="T7" fmla="*/ 0 60000 65536"/>
              <a:gd name="T8" fmla="*/ 0 60000 65536"/>
              <a:gd name="T9" fmla="*/ 0 w 2424"/>
              <a:gd name="T10" fmla="*/ 0 h 188"/>
              <a:gd name="T11" fmla="*/ 2424 w 2424"/>
              <a:gd name="T12" fmla="*/ 188 h 1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24" h="188">
                <a:moveTo>
                  <a:pt x="2424" y="108"/>
                </a:moveTo>
                <a:cubicBezTo>
                  <a:pt x="2190" y="107"/>
                  <a:pt x="1542" y="188"/>
                  <a:pt x="1018" y="103"/>
                </a:cubicBezTo>
                <a:cubicBezTo>
                  <a:pt x="494" y="18"/>
                  <a:pt x="212" y="21"/>
                  <a:pt x="0" y="0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1562" name="Freeform 39"/>
          <p:cNvSpPr>
            <a:spLocks/>
          </p:cNvSpPr>
          <p:nvPr/>
        </p:nvSpPr>
        <p:spPr bwMode="auto">
          <a:xfrm>
            <a:off x="4771409" y="3452526"/>
            <a:ext cx="1638659" cy="1007688"/>
          </a:xfrm>
          <a:custGeom>
            <a:avLst/>
            <a:gdLst>
              <a:gd name="T0" fmla="*/ 2147483647 w 1369"/>
              <a:gd name="T1" fmla="*/ 2147483647 h 1227"/>
              <a:gd name="T2" fmla="*/ 2147483647 w 1369"/>
              <a:gd name="T3" fmla="*/ 2147483647 h 1227"/>
              <a:gd name="T4" fmla="*/ 0 w 1369"/>
              <a:gd name="T5" fmla="*/ 0 h 1227"/>
              <a:gd name="T6" fmla="*/ 0 60000 65536"/>
              <a:gd name="T7" fmla="*/ 0 60000 65536"/>
              <a:gd name="T8" fmla="*/ 0 60000 65536"/>
              <a:gd name="T9" fmla="*/ 0 w 1369"/>
              <a:gd name="T10" fmla="*/ 0 h 1227"/>
              <a:gd name="T11" fmla="*/ 1369 w 1369"/>
              <a:gd name="T12" fmla="*/ 1227 h 12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69" h="1227">
                <a:moveTo>
                  <a:pt x="1369" y="1227"/>
                </a:moveTo>
                <a:cubicBezTo>
                  <a:pt x="1257" y="1115"/>
                  <a:pt x="926" y="760"/>
                  <a:pt x="698" y="556"/>
                </a:cubicBezTo>
                <a:cubicBezTo>
                  <a:pt x="326" y="250"/>
                  <a:pt x="146" y="116"/>
                  <a:pt x="0" y="0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1563" name="Freeform 40"/>
          <p:cNvSpPr>
            <a:spLocks/>
          </p:cNvSpPr>
          <p:nvPr/>
        </p:nvSpPr>
        <p:spPr bwMode="auto">
          <a:xfrm>
            <a:off x="4040249" y="2166094"/>
            <a:ext cx="2362634" cy="2294124"/>
          </a:xfrm>
          <a:custGeom>
            <a:avLst/>
            <a:gdLst>
              <a:gd name="T0" fmla="*/ 2147483647 w 658"/>
              <a:gd name="T1" fmla="*/ 2147483647 h 995"/>
              <a:gd name="T2" fmla="*/ 2147483647 w 658"/>
              <a:gd name="T3" fmla="*/ 2147483647 h 995"/>
              <a:gd name="T4" fmla="*/ 0 w 658"/>
              <a:gd name="T5" fmla="*/ 0 h 995"/>
              <a:gd name="T6" fmla="*/ 0 60000 65536"/>
              <a:gd name="T7" fmla="*/ 0 60000 65536"/>
              <a:gd name="T8" fmla="*/ 0 60000 65536"/>
              <a:gd name="T9" fmla="*/ 0 w 658"/>
              <a:gd name="T10" fmla="*/ 0 h 995"/>
              <a:gd name="T11" fmla="*/ 658 w 658"/>
              <a:gd name="T12" fmla="*/ 995 h 99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58" h="995">
                <a:moveTo>
                  <a:pt x="658" y="995"/>
                </a:moveTo>
                <a:cubicBezTo>
                  <a:pt x="593" y="911"/>
                  <a:pt x="382" y="657"/>
                  <a:pt x="272" y="491"/>
                </a:cubicBezTo>
                <a:cubicBezTo>
                  <a:pt x="104" y="227"/>
                  <a:pt x="57" y="102"/>
                  <a:pt x="0" y="0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1564" name="Line 41"/>
          <p:cNvSpPr>
            <a:spLocks noChangeShapeType="1"/>
          </p:cNvSpPr>
          <p:nvPr/>
        </p:nvSpPr>
        <p:spPr bwMode="auto">
          <a:xfrm flipV="1">
            <a:off x="6461981" y="4027222"/>
            <a:ext cx="191815" cy="37919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1565" name="Freeform 42"/>
          <p:cNvSpPr>
            <a:spLocks/>
          </p:cNvSpPr>
          <p:nvPr/>
        </p:nvSpPr>
        <p:spPr bwMode="auto">
          <a:xfrm>
            <a:off x="5732183" y="2963721"/>
            <a:ext cx="702062" cy="1477864"/>
          </a:xfrm>
          <a:custGeom>
            <a:avLst/>
            <a:gdLst>
              <a:gd name="T0" fmla="*/ 2147483647 w 428"/>
              <a:gd name="T1" fmla="*/ 2147483647 h 780"/>
              <a:gd name="T2" fmla="*/ 2147483647 w 428"/>
              <a:gd name="T3" fmla="*/ 2147483647 h 780"/>
              <a:gd name="T4" fmla="*/ 0 w 428"/>
              <a:gd name="T5" fmla="*/ 0 h 780"/>
              <a:gd name="T6" fmla="*/ 0 60000 65536"/>
              <a:gd name="T7" fmla="*/ 0 60000 65536"/>
              <a:gd name="T8" fmla="*/ 0 60000 65536"/>
              <a:gd name="T9" fmla="*/ 0 w 428"/>
              <a:gd name="T10" fmla="*/ 0 h 780"/>
              <a:gd name="T11" fmla="*/ 428 w 428"/>
              <a:gd name="T12" fmla="*/ 780 h 7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8" h="780">
                <a:moveTo>
                  <a:pt x="428" y="780"/>
                </a:moveTo>
                <a:cubicBezTo>
                  <a:pt x="390" y="714"/>
                  <a:pt x="272" y="512"/>
                  <a:pt x="201" y="382"/>
                </a:cubicBezTo>
                <a:cubicBezTo>
                  <a:pt x="101" y="181"/>
                  <a:pt x="42" y="80"/>
                  <a:pt x="0" y="0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1566" name="Freeform 43"/>
          <p:cNvSpPr>
            <a:spLocks/>
          </p:cNvSpPr>
          <p:nvPr/>
        </p:nvSpPr>
        <p:spPr bwMode="auto">
          <a:xfrm rot="21337090">
            <a:off x="5097190" y="1548893"/>
            <a:ext cx="2123650" cy="2955329"/>
          </a:xfrm>
          <a:custGeom>
            <a:avLst/>
            <a:gdLst>
              <a:gd name="T0" fmla="*/ 2147483647 w 1021"/>
              <a:gd name="T1" fmla="*/ 2147483647 h 1452"/>
              <a:gd name="T2" fmla="*/ 2147483647 w 1021"/>
              <a:gd name="T3" fmla="*/ 2147483647 h 1452"/>
              <a:gd name="T4" fmla="*/ 0 w 1021"/>
              <a:gd name="T5" fmla="*/ 0 h 1452"/>
              <a:gd name="T6" fmla="*/ 0 60000 65536"/>
              <a:gd name="T7" fmla="*/ 0 60000 65536"/>
              <a:gd name="T8" fmla="*/ 0 60000 65536"/>
              <a:gd name="T9" fmla="*/ 0 w 1021"/>
              <a:gd name="T10" fmla="*/ 0 h 1452"/>
              <a:gd name="T11" fmla="*/ 1021 w 1021"/>
              <a:gd name="T12" fmla="*/ 1452 h 14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21" h="1452">
                <a:moveTo>
                  <a:pt x="589" y="1452"/>
                </a:moveTo>
                <a:cubicBezTo>
                  <a:pt x="614" y="1365"/>
                  <a:pt x="1021" y="1299"/>
                  <a:pt x="739" y="927"/>
                </a:cubicBezTo>
                <a:cubicBezTo>
                  <a:pt x="457" y="555"/>
                  <a:pt x="154" y="193"/>
                  <a:pt x="0" y="0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1567" name="Freeform 44"/>
          <p:cNvSpPr>
            <a:spLocks/>
          </p:cNvSpPr>
          <p:nvPr/>
        </p:nvSpPr>
        <p:spPr bwMode="auto">
          <a:xfrm>
            <a:off x="6189787" y="2232563"/>
            <a:ext cx="928019" cy="2217355"/>
          </a:xfrm>
          <a:custGeom>
            <a:avLst/>
            <a:gdLst>
              <a:gd name="T0" fmla="*/ 2147483647 w 610"/>
              <a:gd name="T1" fmla="*/ 2147483647 h 1242"/>
              <a:gd name="T2" fmla="*/ 2147483647 w 610"/>
              <a:gd name="T3" fmla="*/ 2147483647 h 1242"/>
              <a:gd name="T4" fmla="*/ 0 w 610"/>
              <a:gd name="T5" fmla="*/ 0 h 1242"/>
              <a:gd name="T6" fmla="*/ 0 60000 65536"/>
              <a:gd name="T7" fmla="*/ 0 60000 65536"/>
              <a:gd name="T8" fmla="*/ 0 60000 65536"/>
              <a:gd name="T9" fmla="*/ 0 w 610"/>
              <a:gd name="T10" fmla="*/ 0 h 1242"/>
              <a:gd name="T11" fmla="*/ 610 w 610"/>
              <a:gd name="T12" fmla="*/ 1242 h 12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0" h="1242">
                <a:moveTo>
                  <a:pt x="209" y="1242"/>
                </a:moveTo>
                <a:cubicBezTo>
                  <a:pt x="270" y="1182"/>
                  <a:pt x="610" y="1087"/>
                  <a:pt x="575" y="880"/>
                </a:cubicBezTo>
                <a:cubicBezTo>
                  <a:pt x="569" y="658"/>
                  <a:pt x="120" y="183"/>
                  <a:pt x="0" y="0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1568" name="Freeform 45"/>
          <p:cNvSpPr>
            <a:spLocks/>
          </p:cNvSpPr>
          <p:nvPr/>
        </p:nvSpPr>
        <p:spPr bwMode="auto">
          <a:xfrm>
            <a:off x="5357446" y="2631373"/>
            <a:ext cx="1069364" cy="1841714"/>
          </a:xfrm>
          <a:custGeom>
            <a:avLst/>
            <a:gdLst>
              <a:gd name="T0" fmla="*/ 2147483647 w 629"/>
              <a:gd name="T1" fmla="*/ 2147483647 h 1252"/>
              <a:gd name="T2" fmla="*/ 2147483647 w 629"/>
              <a:gd name="T3" fmla="*/ 2147483647 h 1252"/>
              <a:gd name="T4" fmla="*/ 0 w 629"/>
              <a:gd name="T5" fmla="*/ 0 h 1252"/>
              <a:gd name="T6" fmla="*/ 0 60000 65536"/>
              <a:gd name="T7" fmla="*/ 0 60000 65536"/>
              <a:gd name="T8" fmla="*/ 0 60000 65536"/>
              <a:gd name="T9" fmla="*/ 0 w 629"/>
              <a:gd name="T10" fmla="*/ 0 h 1252"/>
              <a:gd name="T11" fmla="*/ 629 w 629"/>
              <a:gd name="T12" fmla="*/ 1252 h 12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9" h="1252">
                <a:moveTo>
                  <a:pt x="629" y="1252"/>
                </a:moveTo>
                <a:cubicBezTo>
                  <a:pt x="604" y="1116"/>
                  <a:pt x="584" y="645"/>
                  <a:pt x="479" y="436"/>
                </a:cubicBezTo>
                <a:cubicBezTo>
                  <a:pt x="379" y="235"/>
                  <a:pt x="100" y="91"/>
                  <a:pt x="0" y="0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1569" name="Freeform 46"/>
          <p:cNvSpPr>
            <a:spLocks/>
          </p:cNvSpPr>
          <p:nvPr/>
        </p:nvSpPr>
        <p:spPr bwMode="auto">
          <a:xfrm>
            <a:off x="6653798" y="2655898"/>
            <a:ext cx="620958" cy="1810208"/>
          </a:xfrm>
          <a:custGeom>
            <a:avLst/>
            <a:gdLst>
              <a:gd name="T0" fmla="*/ 0 w 410"/>
              <a:gd name="T1" fmla="*/ 2147483647 h 1014"/>
              <a:gd name="T2" fmla="*/ 2147483647 w 410"/>
              <a:gd name="T3" fmla="*/ 2147483647 h 1014"/>
              <a:gd name="T4" fmla="*/ 2147483647 w 410"/>
              <a:gd name="T5" fmla="*/ 0 h 1014"/>
              <a:gd name="T6" fmla="*/ 0 60000 65536"/>
              <a:gd name="T7" fmla="*/ 0 60000 65536"/>
              <a:gd name="T8" fmla="*/ 0 60000 65536"/>
              <a:gd name="T9" fmla="*/ 0 w 410"/>
              <a:gd name="T10" fmla="*/ 0 h 1014"/>
              <a:gd name="T11" fmla="*/ 410 w 410"/>
              <a:gd name="T12" fmla="*/ 1014 h 10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0" h="1014">
                <a:moveTo>
                  <a:pt x="0" y="1014"/>
                </a:moveTo>
                <a:cubicBezTo>
                  <a:pt x="67" y="945"/>
                  <a:pt x="410" y="972"/>
                  <a:pt x="404" y="600"/>
                </a:cubicBezTo>
                <a:cubicBezTo>
                  <a:pt x="398" y="228"/>
                  <a:pt x="176" y="125"/>
                  <a:pt x="116" y="0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1570" name="Freeform 47"/>
          <p:cNvSpPr>
            <a:spLocks/>
          </p:cNvSpPr>
          <p:nvPr/>
        </p:nvSpPr>
        <p:spPr bwMode="auto">
          <a:xfrm>
            <a:off x="6562727" y="2662948"/>
            <a:ext cx="1071197" cy="1841714"/>
          </a:xfrm>
          <a:custGeom>
            <a:avLst/>
            <a:gdLst>
              <a:gd name="T0" fmla="*/ 0 w 672"/>
              <a:gd name="T1" fmla="*/ 2147483647 h 1038"/>
              <a:gd name="T2" fmla="*/ 2147483647 w 672"/>
              <a:gd name="T3" fmla="*/ 2147483647 h 1038"/>
              <a:gd name="T4" fmla="*/ 2147483647 w 672"/>
              <a:gd name="T5" fmla="*/ 0 h 1038"/>
              <a:gd name="T6" fmla="*/ 0 60000 65536"/>
              <a:gd name="T7" fmla="*/ 0 60000 65536"/>
              <a:gd name="T8" fmla="*/ 0 60000 65536"/>
              <a:gd name="T9" fmla="*/ 0 w 672"/>
              <a:gd name="T10" fmla="*/ 0 h 1038"/>
              <a:gd name="T11" fmla="*/ 672 w 672"/>
              <a:gd name="T12" fmla="*/ 1038 h 10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2" h="1038">
                <a:moveTo>
                  <a:pt x="0" y="1038"/>
                </a:moveTo>
                <a:cubicBezTo>
                  <a:pt x="89" y="990"/>
                  <a:pt x="396" y="1008"/>
                  <a:pt x="534" y="750"/>
                </a:cubicBezTo>
                <a:cubicBezTo>
                  <a:pt x="672" y="492"/>
                  <a:pt x="430" y="156"/>
                  <a:pt x="402" y="0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1571" name="Freeform 48"/>
          <p:cNvSpPr>
            <a:spLocks/>
          </p:cNvSpPr>
          <p:nvPr/>
        </p:nvSpPr>
        <p:spPr bwMode="auto">
          <a:xfrm>
            <a:off x="5030125" y="4605708"/>
            <a:ext cx="1404123" cy="646302"/>
          </a:xfrm>
          <a:custGeom>
            <a:avLst/>
            <a:gdLst>
              <a:gd name="T0" fmla="*/ 2147483647 w 714"/>
              <a:gd name="T1" fmla="*/ 0 h 270"/>
              <a:gd name="T2" fmla="*/ 2147483647 w 714"/>
              <a:gd name="T3" fmla="*/ 2147483647 h 270"/>
              <a:gd name="T4" fmla="*/ 0 w 714"/>
              <a:gd name="T5" fmla="*/ 2147483647 h 270"/>
              <a:gd name="T6" fmla="*/ 0 60000 65536"/>
              <a:gd name="T7" fmla="*/ 0 60000 65536"/>
              <a:gd name="T8" fmla="*/ 0 60000 65536"/>
              <a:gd name="T9" fmla="*/ 0 w 714"/>
              <a:gd name="T10" fmla="*/ 0 h 270"/>
              <a:gd name="T11" fmla="*/ 714 w 714"/>
              <a:gd name="T12" fmla="*/ 270 h 2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14" h="270">
                <a:moveTo>
                  <a:pt x="714" y="0"/>
                </a:moveTo>
                <a:cubicBezTo>
                  <a:pt x="661" y="36"/>
                  <a:pt x="606" y="162"/>
                  <a:pt x="396" y="216"/>
                </a:cubicBezTo>
                <a:cubicBezTo>
                  <a:pt x="186" y="270"/>
                  <a:pt x="82" y="240"/>
                  <a:pt x="0" y="246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1572" name="Oval 49"/>
          <p:cNvSpPr>
            <a:spLocks noChangeArrowheads="1"/>
          </p:cNvSpPr>
          <p:nvPr/>
        </p:nvSpPr>
        <p:spPr bwMode="auto">
          <a:xfrm>
            <a:off x="6364275" y="4406412"/>
            <a:ext cx="215412" cy="199292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ru-RU" sz="1846"/>
          </a:p>
        </p:txBody>
      </p:sp>
      <p:sp>
        <p:nvSpPr>
          <p:cNvPr id="151579" name="AutoShape 2"/>
          <p:cNvSpPr>
            <a:spLocks noChangeArrowheads="1"/>
          </p:cNvSpPr>
          <p:nvPr/>
        </p:nvSpPr>
        <p:spPr bwMode="auto">
          <a:xfrm>
            <a:off x="1780307" y="570840"/>
            <a:ext cx="5550326" cy="329711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>
              <a:lnSpc>
                <a:spcPct val="135000"/>
              </a:lnSpc>
            </a:pPr>
            <a:r>
              <a:rPr lang="ru-RU" altLang="ru-RU" sz="184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География работ</a:t>
            </a:r>
            <a:endParaRPr lang="en-US" altLang="ru-RU" sz="1846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51580" name="Line 54"/>
          <p:cNvSpPr>
            <a:spLocks noChangeShapeType="1"/>
          </p:cNvSpPr>
          <p:nvPr/>
        </p:nvSpPr>
        <p:spPr bwMode="auto">
          <a:xfrm flipH="1">
            <a:off x="5170222" y="4460218"/>
            <a:ext cx="1409467" cy="43110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1" name="AutoShape 2"/>
          <p:cNvSpPr>
            <a:spLocks noChangeArrowheads="1"/>
          </p:cNvSpPr>
          <p:nvPr/>
        </p:nvSpPr>
        <p:spPr bwMode="auto">
          <a:xfrm>
            <a:off x="6834556" y="6290897"/>
            <a:ext cx="2222989" cy="329712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ru-RU" altLang="ru-RU" sz="1292" b="1" dirty="0">
                <a:latin typeface="Ropa Sans Pro" pitchFamily="34" charset="0"/>
                <a:cs typeface="Ropa Sans Pro" pitchFamily="34" charset="0"/>
              </a:rPr>
              <a:t>КАЗАЭРОПРОЕКТ</a:t>
            </a:r>
            <a:endParaRPr lang="en-US" altLang="ru-RU" sz="1292" b="1" dirty="0">
              <a:latin typeface="Ropa Sans Pro" pitchFamily="34" charset="0"/>
              <a:cs typeface="Ropa Sans Pro" pitchFamily="34" charset="0"/>
            </a:endParaRPr>
          </a:p>
        </p:txBody>
      </p:sp>
      <p:sp>
        <p:nvSpPr>
          <p:cNvPr id="41" name="Line 52"/>
          <p:cNvSpPr>
            <a:spLocks noChangeShapeType="1"/>
          </p:cNvSpPr>
          <p:nvPr/>
        </p:nvSpPr>
        <p:spPr bwMode="auto">
          <a:xfrm flipH="1">
            <a:off x="3043216" y="4563941"/>
            <a:ext cx="3329777" cy="105853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2" name="Freeform 48"/>
          <p:cNvSpPr>
            <a:spLocks/>
          </p:cNvSpPr>
          <p:nvPr/>
        </p:nvSpPr>
        <p:spPr bwMode="auto">
          <a:xfrm>
            <a:off x="5932684" y="4552220"/>
            <a:ext cx="529296" cy="241788"/>
          </a:xfrm>
          <a:custGeom>
            <a:avLst/>
            <a:gdLst>
              <a:gd name="T0" fmla="*/ 2147483647 w 714"/>
              <a:gd name="T1" fmla="*/ 0 h 270"/>
              <a:gd name="T2" fmla="*/ 2147483647 w 714"/>
              <a:gd name="T3" fmla="*/ 2147483647 h 270"/>
              <a:gd name="T4" fmla="*/ 0 w 714"/>
              <a:gd name="T5" fmla="*/ 2147483647 h 270"/>
              <a:gd name="T6" fmla="*/ 0 60000 65536"/>
              <a:gd name="T7" fmla="*/ 0 60000 65536"/>
              <a:gd name="T8" fmla="*/ 0 60000 65536"/>
              <a:gd name="T9" fmla="*/ 0 w 714"/>
              <a:gd name="T10" fmla="*/ 0 h 270"/>
              <a:gd name="T11" fmla="*/ 714 w 714"/>
              <a:gd name="T12" fmla="*/ 270 h 2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14" h="270">
                <a:moveTo>
                  <a:pt x="714" y="0"/>
                </a:moveTo>
                <a:cubicBezTo>
                  <a:pt x="661" y="36"/>
                  <a:pt x="606" y="162"/>
                  <a:pt x="396" y="216"/>
                </a:cubicBezTo>
                <a:cubicBezTo>
                  <a:pt x="186" y="270"/>
                  <a:pt x="82" y="240"/>
                  <a:pt x="0" y="246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84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681408" y="304964"/>
            <a:ext cx="7979019" cy="420405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>
              <a:lnSpc>
                <a:spcPct val="135000"/>
              </a:lnSpc>
              <a:defRPr/>
            </a:pPr>
            <a:r>
              <a:rPr lang="kk-KZ" altLang="ru-RU" sz="184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   НАС</a:t>
            </a:r>
            <a:endParaRPr lang="en-US" altLang="ru-RU" sz="1846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566694" y="795398"/>
            <a:ext cx="8208443" cy="5463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16527" indent="-316527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altLang="ru-RU" sz="1108" b="1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Коллектив   АО «НИПИИ «</a:t>
            </a:r>
            <a:r>
              <a:rPr lang="ru-RU" altLang="ru-RU" sz="1108" b="1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КазАэроПроект</a:t>
            </a:r>
            <a:r>
              <a:rPr lang="ru-RU" altLang="ru-RU" sz="1108" b="1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» прошел большой путь становления  и развития.  Уже более 45 лет решает вопросы и принимает решения влияющие на безопасность и успешную эксплуатацию аэродромов. Большинство работающих ныне сотрудников стояли у истоков грандиозных, успешно реализованных сегодня проектов в Республике Казахстан  и за ее пределами. </a:t>
            </a:r>
          </a:p>
          <a:p>
            <a:pPr marL="316527" indent="-316527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altLang="ru-RU" sz="1108" b="1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Штатная численность работников АО «НИПИИ «</a:t>
            </a:r>
            <a:r>
              <a:rPr lang="ru-RU" altLang="ru-RU" sz="1108" b="1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КазАэроПроект</a:t>
            </a:r>
            <a:r>
              <a:rPr lang="ru-RU" altLang="ru-RU" sz="1108" b="1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» составляет 82 человека, в том числе: административно-управленческий персонал – 20 человек, инженерно-технический персонал – 62 человека.</a:t>
            </a:r>
          </a:p>
          <a:p>
            <a:pPr marL="316527" indent="-316527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altLang="ru-RU" sz="1108" b="1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Весь комплекс работ, выполняемых институтом, обеспечивает основной актив нашего предприятия – высококвалифицированные специалисты-проектировщики  32 специальностей по всем видам строительного проектирования, обладающие обширными знаниями и большим опытом работы в области инжиниринга и консалтинговых услуг, что позволяет нам выполнять весь спектр работ – от инженерных изысканий до завершения проектов и  технико-экономических обоснований в транспортной, производственной, жилищно-гражданской и других областях строительства.</a:t>
            </a:r>
          </a:p>
          <a:p>
            <a:pPr marL="316527" indent="-316527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108" b="1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Инженерно-геологических исследования проводят высококвалифицированные специалисты в </a:t>
            </a:r>
            <a:r>
              <a:rPr lang="ru-RU" sz="1108" b="1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грунтоведческой</a:t>
            </a:r>
            <a:r>
              <a:rPr lang="ru-RU" sz="1108" b="1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лаборатории, где определяются  характеристики  физико-механических свойств грунтов для расчета оснований  фундаментов,  химический состав грунтов и подземных вод,  коррозийная активность грунтов по отношению к цветным металлам и другим данным.</a:t>
            </a:r>
          </a:p>
          <a:p>
            <a:pPr marL="316527" indent="-316527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108" b="1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Знание и опыт наших специалистов, их компетентность и профессионализм, принципиальность и организаторские способности снискали заслуженное признание авиаторов Казахстана, а так же  проектной и инженерной общественности Республики:</a:t>
            </a:r>
          </a:p>
          <a:p>
            <a:pPr marL="580300" lvl="1" indent="-158263">
              <a:buFont typeface="Wingdings" pitchFamily="2" charset="2"/>
              <a:buChar char="§"/>
              <a:defRPr/>
            </a:pPr>
            <a:r>
              <a:rPr lang="ru-RU" sz="1108" b="1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 коллективе работают   2 обладателя звания «Заслуженный архитектор»  </a:t>
            </a:r>
          </a:p>
          <a:p>
            <a:pPr marL="580300" lvl="1" indent="-158263">
              <a:buFont typeface="Wingdings" pitchFamily="2" charset="2"/>
              <a:buChar char="§"/>
              <a:defRPr/>
            </a:pPr>
            <a:r>
              <a:rPr lang="ru-RU" sz="1108" b="1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2 обладателя звания «Почетный строитель»</a:t>
            </a:r>
          </a:p>
          <a:p>
            <a:pPr marL="580300" lvl="1" indent="-158263">
              <a:buFont typeface="Wingdings" pitchFamily="2" charset="2"/>
              <a:buChar char="§"/>
              <a:defRPr/>
            </a:pPr>
            <a:r>
              <a:rPr lang="ru-RU" sz="1108" b="1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Обладатель звания «Почетный авиатор»</a:t>
            </a: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6699006" y="6290897"/>
            <a:ext cx="2222989" cy="329712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ru-RU" altLang="ru-RU" sz="1292" b="1" dirty="0">
                <a:latin typeface="Ropa Sans Pro" pitchFamily="34" charset="0"/>
                <a:cs typeface="Ropa Sans Pro" pitchFamily="34" charset="0"/>
              </a:rPr>
              <a:t>КАЗАЭРОПРОЕКТ</a:t>
            </a:r>
            <a:endParaRPr lang="en-US" altLang="ru-RU" sz="1292" b="1" dirty="0">
              <a:latin typeface="Ropa Sans Pro" pitchFamily="34" charset="0"/>
              <a:cs typeface="Ropa Sans Pr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3" y="826479"/>
            <a:ext cx="8440615" cy="5517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5" name="Google Shape;295;p43"/>
          <p:cNvSpPr txBox="1">
            <a:spLocks noGrp="1"/>
          </p:cNvSpPr>
          <p:nvPr>
            <p:ph type="title"/>
          </p:nvPr>
        </p:nvSpPr>
        <p:spPr>
          <a:xfrm>
            <a:off x="2593719" y="1714490"/>
            <a:ext cx="4020369" cy="748062"/>
          </a:xfrm>
          <a:prstGeom prst="rect">
            <a:avLst/>
          </a:prstGeom>
        </p:spPr>
        <p:txBody>
          <a:bodyPr spcFirstLastPara="1" vert="horz" wrap="square" lIns="84392" tIns="84392" rIns="84392" bIns="84392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ru" sz="2769" b="1" dirty="0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Спасибо за внимание!</a:t>
            </a:r>
            <a:endParaRPr sz="2769" b="1" dirty="0">
              <a:solidFill>
                <a:srgbClr val="00206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98" name="Google Shape;298;p43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2952622" y="2785866"/>
            <a:ext cx="3202004" cy="105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977" y="263769"/>
            <a:ext cx="849923" cy="56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816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saturation sat="8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346" y="703774"/>
            <a:ext cx="2075465" cy="27252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522" y="263769"/>
            <a:ext cx="8110903" cy="527538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altLang="ru-RU" sz="2215" b="1" dirty="0">
                <a:latin typeface="Adobe Song Std L" pitchFamily="18" charset="-128"/>
                <a:ea typeface="Adobe Song Std L" pitchFamily="18" charset="-128"/>
              </a:rPr>
              <a:t>ПРОЕКТНАЯ ДЕЯТЕЛЬНОСТЬ</a:t>
            </a:r>
            <a:endParaRPr lang="ru-RU" sz="2215" b="1" dirty="0">
              <a:latin typeface="Adobe Song Std L" pitchFamily="18" charset="-128"/>
              <a:ea typeface="Adobe Song Std L" pitchFamily="18" charset="-128"/>
            </a:endParaRPr>
          </a:p>
        </p:txBody>
      </p:sp>
      <p:sp>
        <p:nvSpPr>
          <p:cNvPr id="15364" name="Rectangle 24"/>
          <p:cNvSpPr txBox="1">
            <a:spLocks noChangeArrowheads="1"/>
          </p:cNvSpPr>
          <p:nvPr/>
        </p:nvSpPr>
        <p:spPr bwMode="auto">
          <a:xfrm>
            <a:off x="518174" y="969651"/>
            <a:ext cx="7519414" cy="3855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6527" indent="-316527">
              <a:lnSpc>
                <a:spcPct val="135000"/>
              </a:lnSpc>
              <a:buFont typeface="Wingdings" pitchFamily="2" charset="2"/>
              <a:buChar char="§"/>
            </a:pPr>
            <a:r>
              <a:rPr lang="ru-RU" altLang="ru-RU" sz="1292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Разработка программ перспективного развития аэропортов </a:t>
            </a:r>
          </a:p>
          <a:p>
            <a:pPr marL="316527" indent="-316527">
              <a:lnSpc>
                <a:spcPct val="135000"/>
              </a:lnSpc>
              <a:buFont typeface="Wingdings" pitchFamily="2" charset="2"/>
              <a:buChar char="§"/>
            </a:pPr>
            <a:r>
              <a:rPr lang="ru-RU" altLang="ru-RU" sz="1292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Пред проектные архитектурно-строительные проработки </a:t>
            </a:r>
          </a:p>
          <a:p>
            <a:pPr marL="316527" indent="-316527">
              <a:lnSpc>
                <a:spcPct val="135000"/>
              </a:lnSpc>
              <a:buFont typeface="Wingdings" pitchFamily="2" charset="2"/>
              <a:buChar char="§"/>
            </a:pPr>
            <a:r>
              <a:rPr lang="ru-RU" altLang="ru-RU" sz="1292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Проектирование комплексов аэропортов, аэродромов, вертодромов</a:t>
            </a:r>
          </a:p>
          <a:p>
            <a:pPr>
              <a:lnSpc>
                <a:spcPct val="135000"/>
              </a:lnSpc>
            </a:pPr>
            <a:r>
              <a:rPr lang="ru-RU" altLang="ru-RU" sz="1292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    и вертолетных площадок </a:t>
            </a:r>
          </a:p>
          <a:p>
            <a:pPr marL="316527" indent="-316527">
              <a:lnSpc>
                <a:spcPct val="135000"/>
              </a:lnSpc>
              <a:buFont typeface="Wingdings" pitchFamily="2" charset="2"/>
              <a:buChar char="§"/>
            </a:pPr>
            <a:r>
              <a:rPr lang="ru-RU" altLang="ru-RU" sz="1292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Разработка генеральных планов аэропортов </a:t>
            </a:r>
          </a:p>
          <a:p>
            <a:pPr marL="316527" indent="-316527">
              <a:lnSpc>
                <a:spcPct val="135000"/>
              </a:lnSpc>
              <a:buFont typeface="Wingdings" pitchFamily="2" charset="2"/>
              <a:buChar char="§"/>
            </a:pPr>
            <a:r>
              <a:rPr lang="ru-RU" altLang="ru-RU" sz="1292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Проектирование аэровокзальных комплексов</a:t>
            </a:r>
          </a:p>
          <a:p>
            <a:pPr marL="316527" indent="-316527">
              <a:lnSpc>
                <a:spcPct val="135000"/>
              </a:lnSpc>
              <a:buFont typeface="Wingdings" pitchFamily="2" charset="2"/>
              <a:buChar char="§"/>
            </a:pPr>
            <a:r>
              <a:rPr lang="ru-RU" altLang="ru-RU" sz="1292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Проектирование объектов служебно-технической территории</a:t>
            </a:r>
          </a:p>
          <a:p>
            <a:pPr>
              <a:lnSpc>
                <a:spcPct val="135000"/>
              </a:lnSpc>
            </a:pPr>
            <a:r>
              <a:rPr lang="ru-RU" altLang="ru-RU" sz="1292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    аэропортов (ангары, цеха, склады ГСМ и др.) </a:t>
            </a:r>
          </a:p>
          <a:p>
            <a:pPr marL="316527" indent="-316527">
              <a:lnSpc>
                <a:spcPct val="135000"/>
              </a:lnSpc>
              <a:buFont typeface="Wingdings" pitchFamily="2" charset="2"/>
              <a:buChar char="§"/>
            </a:pPr>
            <a:r>
              <a:rPr lang="ru-RU" altLang="ru-RU" sz="1292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Проектирование объектов управления воздушным движением, </a:t>
            </a:r>
          </a:p>
          <a:p>
            <a:pPr>
              <a:lnSpc>
                <a:spcPct val="135000"/>
              </a:lnSpc>
            </a:pPr>
            <a:r>
              <a:rPr lang="ru-RU" altLang="ru-RU" sz="1292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    радионавигации, связи, светосигнального оборудования и объектов авиационной     </a:t>
            </a:r>
          </a:p>
          <a:p>
            <a:pPr>
              <a:lnSpc>
                <a:spcPct val="135000"/>
              </a:lnSpc>
            </a:pPr>
            <a:r>
              <a:rPr lang="ru-RU" altLang="ru-RU" sz="1292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    безопасности </a:t>
            </a:r>
          </a:p>
          <a:p>
            <a:pPr marL="316527" indent="-316527">
              <a:lnSpc>
                <a:spcPct val="135000"/>
              </a:lnSpc>
              <a:buFont typeface="Wingdings" pitchFamily="2" charset="2"/>
              <a:buChar char="§"/>
            </a:pPr>
            <a:r>
              <a:rPr lang="ru-RU" altLang="ru-RU" sz="1292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Проектирование жилых, административных и производственных зданий</a:t>
            </a:r>
          </a:p>
          <a:p>
            <a:pPr marL="316527" indent="-316527">
              <a:lnSpc>
                <a:spcPct val="135000"/>
              </a:lnSpc>
              <a:buFont typeface="Wingdings" pitchFamily="2" charset="2"/>
              <a:buChar char="§"/>
            </a:pPr>
            <a:r>
              <a:rPr lang="ru-RU" altLang="ru-RU" sz="1292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Проектирование автомобильных дорог всех категорий</a:t>
            </a:r>
          </a:p>
          <a:p>
            <a:pPr marL="316527" indent="-316527">
              <a:lnSpc>
                <a:spcPct val="135000"/>
              </a:lnSpc>
              <a:buFont typeface="Wingdings" pitchFamily="2" charset="2"/>
              <a:buChar char="§"/>
            </a:pPr>
            <a:r>
              <a:rPr lang="ru-RU" altLang="ru-RU" sz="1292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Проектирование инженерных коммуникаций </a:t>
            </a:r>
          </a:p>
          <a:p>
            <a:pPr marL="316527" indent="-316527">
              <a:lnSpc>
                <a:spcPct val="135000"/>
              </a:lnSpc>
              <a:buFont typeface="Wingdings" pitchFamily="2" charset="2"/>
              <a:buChar char="§"/>
            </a:pPr>
            <a:r>
              <a:rPr lang="ru-RU" altLang="ru-RU" sz="1292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Инженерные изыскания </a:t>
            </a:r>
          </a:p>
          <a:p>
            <a:pPr>
              <a:lnSpc>
                <a:spcPct val="135000"/>
              </a:lnSpc>
            </a:pPr>
            <a:r>
              <a:rPr lang="ru-RU" altLang="ru-RU" sz="1292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   (топографо-геодезические и инженерно-геологические работы)</a:t>
            </a:r>
            <a:endParaRPr lang="ru-RU" altLang="ru-RU" sz="1292" dirty="0">
              <a:cs typeface="Arial" charset="0"/>
              <a:hlinkClick r:id="rId4"/>
            </a:endParaRPr>
          </a:p>
          <a:p>
            <a:pPr marL="316527" indent="-316527">
              <a:lnSpc>
                <a:spcPct val="135000"/>
              </a:lnSpc>
              <a:buFont typeface="Wingdings" pitchFamily="2" charset="2"/>
              <a:buChar char="§"/>
            </a:pPr>
            <a:endParaRPr lang="ru-RU" altLang="ru-RU" sz="1108" dirty="0">
              <a:cs typeface="Arial" charset="0"/>
              <a:hlinkClick r:id="rId4"/>
            </a:endParaRPr>
          </a:p>
        </p:txBody>
      </p:sp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saturation sat="72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098" y="3702958"/>
            <a:ext cx="2049712" cy="26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6699006" y="6290897"/>
            <a:ext cx="2222989" cy="329712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ru-RU" altLang="ru-RU" sz="1292" b="1" dirty="0">
                <a:latin typeface="Ropa Sans Pro" pitchFamily="34" charset="0"/>
                <a:cs typeface="Ropa Sans Pro" pitchFamily="34" charset="0"/>
              </a:rPr>
              <a:t>КАЗАЭРОПРОЕКТ</a:t>
            </a:r>
            <a:endParaRPr lang="en-US" altLang="ru-RU" sz="1292" b="1" dirty="0">
              <a:latin typeface="Ropa Sans Pro" pitchFamily="34" charset="0"/>
              <a:cs typeface="Ropa Sans Pr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9" descr="D:\БРЕНДБУК казаэропроект\ПАТТЕРН-01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141" y="710015"/>
            <a:ext cx="8440615" cy="5609526"/>
          </a:xfrm>
          <a:prstGeom prst="rect">
            <a:avLst/>
          </a:prstGeom>
          <a:noFill/>
        </p:spPr>
      </p:pic>
      <p:sp>
        <p:nvSpPr>
          <p:cNvPr id="155649" name="Rectangle 3"/>
          <p:cNvSpPr txBox="1">
            <a:spLocks noChangeArrowheads="1"/>
          </p:cNvSpPr>
          <p:nvPr/>
        </p:nvSpPr>
        <p:spPr bwMode="auto">
          <a:xfrm>
            <a:off x="916209" y="903182"/>
            <a:ext cx="7444519" cy="44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6527" indent="-316527" algn="just">
              <a:lnSpc>
                <a:spcPct val="150000"/>
              </a:lnSpc>
              <a:buFont typeface="Wingdings"/>
              <a:buChar char=""/>
              <a:tabLst>
                <a:tab pos="422037" algn="l"/>
              </a:tabLst>
            </a:pPr>
            <a:r>
              <a:rPr lang="ru-RU" altLang="ru-RU" sz="1108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РП «Реконструкция Международного аэропорта  г. Астана», Заказчик: ТОО "</a:t>
            </a:r>
            <a:r>
              <a:rPr lang="ru-RU" altLang="ru-RU" sz="1108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Аэропроект</a:t>
            </a:r>
            <a:r>
              <a:rPr lang="ru-RU" altLang="ru-RU" sz="1108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"</a:t>
            </a:r>
          </a:p>
          <a:p>
            <a:pPr marL="316527" indent="-316527" algn="just">
              <a:lnSpc>
                <a:spcPct val="150000"/>
              </a:lnSpc>
              <a:buFont typeface="Wingdings"/>
              <a:buChar char=""/>
              <a:tabLst>
                <a:tab pos="422037" algn="l"/>
              </a:tabLst>
            </a:pPr>
            <a:r>
              <a:rPr lang="ru-RU" altLang="ru-RU" sz="1108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РП «Капитальный ремонт искусственной взлетно-посадочной полосы ИВПП-1  ИВПП-2  в Международном аэропорту г. Алматы», Заказчик: </a:t>
            </a:r>
            <a:r>
              <a:rPr lang="ru-RU" altLang="ru-RU" sz="1108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Алматинская</a:t>
            </a:r>
            <a:r>
              <a:rPr lang="ru-RU" altLang="ru-RU" sz="1108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монтажная фирма "Имстальком-1, </a:t>
            </a:r>
          </a:p>
          <a:p>
            <a:pPr marL="316527" indent="-316527" algn="just">
              <a:lnSpc>
                <a:spcPct val="150000"/>
              </a:lnSpc>
              <a:buFont typeface="Wingdings"/>
              <a:buChar char=""/>
              <a:tabLst>
                <a:tab pos="422037" algn="l"/>
              </a:tabLst>
            </a:pPr>
            <a:r>
              <a:rPr lang="ru-RU" altLang="ru-RU" sz="1108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РП «Реконструкция Международного аэропорта  г. </a:t>
            </a:r>
            <a:r>
              <a:rPr lang="ru-RU" altLang="ru-RU" sz="1108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Актобе</a:t>
            </a:r>
            <a:r>
              <a:rPr lang="ru-RU" altLang="ru-RU" sz="1108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», Заказчик: АО "Международный аэропорт </a:t>
            </a:r>
            <a:r>
              <a:rPr lang="ru-RU" altLang="ru-RU" sz="1108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Актобе</a:t>
            </a:r>
            <a:r>
              <a:rPr lang="ru-RU" altLang="ru-RU" sz="1108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», </a:t>
            </a:r>
          </a:p>
          <a:p>
            <a:pPr marL="316527" indent="-316527" algn="just">
              <a:lnSpc>
                <a:spcPct val="150000"/>
              </a:lnSpc>
              <a:buFont typeface="Wingdings"/>
              <a:buChar char=""/>
              <a:tabLst>
                <a:tab pos="422037" algn="l"/>
              </a:tabLst>
            </a:pPr>
            <a:r>
              <a:rPr lang="ru-RU" altLang="ru-RU" sz="1108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РП «Реконструкция Международного аэропорта г. </a:t>
            </a:r>
            <a:r>
              <a:rPr lang="ru-RU" altLang="ru-RU" sz="1108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Костанай</a:t>
            </a:r>
            <a:r>
              <a:rPr lang="ru-RU" altLang="ru-RU" sz="1108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», Заказчик: АО «Международный аэропорт </a:t>
            </a:r>
            <a:r>
              <a:rPr lang="ru-RU" altLang="ru-RU" sz="1108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Костанай</a:t>
            </a:r>
            <a:r>
              <a:rPr lang="ru-RU" altLang="ru-RU" sz="1108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», </a:t>
            </a:r>
          </a:p>
          <a:p>
            <a:pPr marL="316527" indent="-316527" algn="just">
              <a:lnSpc>
                <a:spcPct val="150000"/>
              </a:lnSpc>
              <a:buFont typeface="Wingdings"/>
              <a:buChar char=""/>
              <a:tabLst>
                <a:tab pos="422037" algn="l"/>
              </a:tabLst>
            </a:pPr>
            <a:r>
              <a:rPr lang="ru-RU" altLang="ru-RU" sz="1108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РП «Реконструкция Международного аэропорта г. Кокшетау», Заказчик: ГУ "Министерство транспорта и коммуникаций РК", </a:t>
            </a:r>
          </a:p>
          <a:p>
            <a:pPr marL="316527" indent="-316527" algn="just">
              <a:lnSpc>
                <a:spcPct val="150000"/>
              </a:lnSpc>
              <a:buFont typeface="Wingdings"/>
              <a:buChar char=""/>
              <a:tabLst>
                <a:tab pos="422037" algn="l"/>
              </a:tabLst>
            </a:pPr>
            <a:r>
              <a:rPr lang="ru-RU" altLang="ru-RU" sz="1108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РП «Реконструкция аэродрома в Международном аэропорту  г. Алматы», Заказчик: АО "Международный аэропорт Алматы", </a:t>
            </a:r>
          </a:p>
          <a:p>
            <a:pPr marL="316527" indent="-316527" algn="just">
              <a:lnSpc>
                <a:spcPct val="150000"/>
              </a:lnSpc>
              <a:buFont typeface="Wingdings"/>
              <a:buChar char=""/>
              <a:tabLst>
                <a:tab pos="422037" algn="l"/>
              </a:tabLst>
            </a:pPr>
            <a:r>
              <a:rPr lang="ru-RU" altLang="ru-RU" sz="1108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РП «Строительство аэровокзала аэропорта г. Ушарал», Заказчик: ГУ "Управление пассажирского транспорта и автомобильных дорог </a:t>
            </a:r>
            <a:r>
              <a:rPr lang="ru-RU" altLang="ru-RU" sz="1108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Алматинской</a:t>
            </a:r>
            <a:r>
              <a:rPr lang="ru-RU" altLang="ru-RU" sz="1108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области", </a:t>
            </a:r>
          </a:p>
          <a:p>
            <a:pPr marL="316527" indent="-316527" algn="just">
              <a:lnSpc>
                <a:spcPct val="150000"/>
              </a:lnSpc>
              <a:buFont typeface="Wingdings"/>
              <a:buChar char=""/>
              <a:tabLst>
                <a:tab pos="422037" algn="l"/>
              </a:tabLst>
            </a:pPr>
            <a:r>
              <a:rPr lang="ru-RU" altLang="ru-RU" sz="1108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РП «Оснащение радионавигационным оборудованием по всей территории Казахстана  в том числе с центрами УВД»  </a:t>
            </a:r>
          </a:p>
          <a:p>
            <a:pPr marL="316527" indent="-316527" algn="just">
              <a:lnSpc>
                <a:spcPct val="150000"/>
              </a:lnSpc>
              <a:buFont typeface="Wingdings"/>
              <a:buChar char=""/>
              <a:tabLst>
                <a:tab pos="422037" algn="l"/>
              </a:tabLst>
            </a:pPr>
            <a:r>
              <a:rPr lang="ru-RU" altLang="ru-RU" sz="1108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Работы по разработке ТЭО по объекту "Реконструкция/строительство взлетно-посадочной полосы Международного аэропорта "Нурсултан Назарбаев</a:t>
            </a:r>
            <a:r>
              <a:rPr lang="ru-RU" altLang="ru-RU" sz="1108" b="1" dirty="0">
                <a:solidFill>
                  <a:schemeClr val="bg1"/>
                </a:solidFill>
              </a:rPr>
              <a:t>"</a:t>
            </a:r>
            <a:r>
              <a:rPr lang="ru-RU" altLang="ru-RU" sz="1108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Заказчик: АО "Международный аэропорт Астана"</a:t>
            </a:r>
          </a:p>
        </p:txBody>
      </p:sp>
      <p:sp>
        <p:nvSpPr>
          <p:cNvPr id="155652" name="AutoShape 2"/>
          <p:cNvSpPr>
            <a:spLocks noChangeArrowheads="1"/>
          </p:cNvSpPr>
          <p:nvPr/>
        </p:nvSpPr>
        <p:spPr bwMode="auto">
          <a:xfrm>
            <a:off x="1315026" y="374671"/>
            <a:ext cx="6215429" cy="329103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Наши проекты за последние 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20 </a:t>
            </a:r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лет</a:t>
            </a:r>
            <a:endParaRPr lang="en-US" alt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6699006" y="6290897"/>
            <a:ext cx="2222989" cy="329712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ru-RU" altLang="ru-RU" sz="1292" b="1" dirty="0">
                <a:latin typeface="Ropa Sans Pro" pitchFamily="34" charset="0"/>
                <a:cs typeface="Ropa Sans Pro" pitchFamily="34" charset="0"/>
              </a:rPr>
              <a:t>КАЗАЭРОПРОЕКТ</a:t>
            </a:r>
            <a:endParaRPr lang="en-US" altLang="ru-RU" sz="1292" b="1" dirty="0">
              <a:latin typeface="Ropa Sans Pro" pitchFamily="34" charset="0"/>
              <a:cs typeface="Ropa Sans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21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9" descr="D:\БРЕНДБУК казаэропроект\ПАТТЕРН-01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693" y="750338"/>
            <a:ext cx="8440615" cy="5609526"/>
          </a:xfrm>
          <a:prstGeom prst="rect">
            <a:avLst/>
          </a:prstGeom>
          <a:noFill/>
        </p:spPr>
      </p:pic>
      <p:sp>
        <p:nvSpPr>
          <p:cNvPr id="155649" name="Rectangle 3"/>
          <p:cNvSpPr txBox="1">
            <a:spLocks noChangeArrowheads="1"/>
          </p:cNvSpPr>
          <p:nvPr/>
        </p:nvSpPr>
        <p:spPr bwMode="auto">
          <a:xfrm>
            <a:off x="916209" y="903182"/>
            <a:ext cx="7444519" cy="44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6527" indent="-316527" algn="just">
              <a:lnSpc>
                <a:spcPct val="150000"/>
              </a:lnSpc>
              <a:buFont typeface="Wingdings"/>
              <a:buChar char=""/>
              <a:tabLst>
                <a:tab pos="422037" algn="l"/>
              </a:tabLst>
            </a:pPr>
            <a:r>
              <a:rPr lang="ru-RU" altLang="ru-RU" sz="1108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РП «Технический комплекс Космического ракетного комплекса «</a:t>
            </a:r>
            <a:r>
              <a:rPr lang="ru-RU" altLang="ru-RU" sz="1108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Байтерек</a:t>
            </a:r>
            <a:r>
              <a:rPr lang="ru-RU" altLang="ru-RU" sz="1108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», Заказчик:  Казахстанско-российское предприятие "</a:t>
            </a:r>
            <a:r>
              <a:rPr lang="ru-RU" altLang="ru-RU" sz="1108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Байтерек</a:t>
            </a:r>
            <a:r>
              <a:rPr lang="ru-RU" altLang="ru-RU" sz="1108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», </a:t>
            </a:r>
          </a:p>
          <a:p>
            <a:pPr marL="316527" indent="-316527" algn="just">
              <a:lnSpc>
                <a:spcPct val="150000"/>
              </a:lnSpc>
              <a:buFont typeface="Wingdings"/>
              <a:buChar char=""/>
              <a:tabLst>
                <a:tab pos="422037" algn="l"/>
              </a:tabLst>
            </a:pPr>
            <a:r>
              <a:rPr lang="ru-RU" altLang="ru-RU" sz="1108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РП «Авиационно-технический комплекс в аэропорту г. Астана», Заказчик: ТОО "Казахстанская авиационная индустрия", </a:t>
            </a:r>
          </a:p>
          <a:p>
            <a:pPr marL="316527" indent="-316527" algn="just">
              <a:lnSpc>
                <a:spcPct val="150000"/>
              </a:lnSpc>
              <a:buFont typeface="Wingdings"/>
              <a:buChar char=""/>
              <a:tabLst>
                <a:tab pos="422037" algn="l"/>
              </a:tabLst>
            </a:pPr>
            <a:r>
              <a:rPr lang="ru-RU" altLang="ru-RU" sz="1108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РП «Оснащение аэродрома аэропорта  г. Алматы системой посадки IIIB категории», Заказчик: </a:t>
            </a:r>
            <a:r>
              <a:rPr lang="ru-RU" altLang="ru-RU" sz="1108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Алматинская</a:t>
            </a:r>
            <a:r>
              <a:rPr lang="ru-RU" altLang="ru-RU" sz="1108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монтажная фирма "Имстальком-1" , </a:t>
            </a:r>
          </a:p>
          <a:p>
            <a:pPr marL="316527" indent="-316527" algn="just">
              <a:lnSpc>
                <a:spcPct val="150000"/>
              </a:lnSpc>
              <a:buFont typeface="Wingdings"/>
              <a:buChar char=""/>
              <a:tabLst>
                <a:tab pos="422037" algn="l"/>
              </a:tabLst>
            </a:pPr>
            <a:r>
              <a:rPr lang="ru-RU" altLang="ru-RU" sz="1108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РП «Административное здание в г. Астана», Заказчик: РГП «</a:t>
            </a:r>
            <a:r>
              <a:rPr lang="ru-RU" altLang="ru-RU" sz="1108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Казаэронавигация</a:t>
            </a:r>
            <a:r>
              <a:rPr lang="ru-RU" altLang="ru-RU" sz="1108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», </a:t>
            </a:r>
          </a:p>
          <a:p>
            <a:pPr marL="316527" indent="-316527" algn="just">
              <a:lnSpc>
                <a:spcPct val="150000"/>
              </a:lnSpc>
              <a:buFont typeface="Wingdings"/>
              <a:buChar char=""/>
              <a:tabLst>
                <a:tab pos="422037" algn="l"/>
              </a:tabLst>
            </a:pPr>
            <a:r>
              <a:rPr lang="ru-RU" altLang="ru-RU" sz="1108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РП «Реконструкция Международного аэропорта Ош (Кыргызстан)», Заказчик: ОАО "Международный аэропорт "</a:t>
            </a:r>
            <a:r>
              <a:rPr lang="ru-RU" altLang="ru-RU" sz="1108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Манас</a:t>
            </a:r>
            <a:r>
              <a:rPr lang="ru-RU" altLang="ru-RU" sz="1108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", </a:t>
            </a:r>
          </a:p>
          <a:p>
            <a:pPr marL="316527" indent="-316527" algn="just">
              <a:lnSpc>
                <a:spcPct val="150000"/>
              </a:lnSpc>
              <a:buFont typeface="Wingdings"/>
              <a:buChar char=""/>
              <a:tabLst>
                <a:tab pos="422037" algn="l"/>
              </a:tabLst>
            </a:pPr>
            <a:r>
              <a:rPr lang="ru-RU" altLang="ru-RU" sz="1108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РП «Административное здание в г. </a:t>
            </a:r>
            <a:r>
              <a:rPr lang="ru-RU" altLang="ru-RU" sz="1108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Кызылорда</a:t>
            </a:r>
            <a:r>
              <a:rPr lang="ru-RU" altLang="ru-RU" sz="1108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», Заказчик: АО "Петро Казахстан </a:t>
            </a:r>
            <a:r>
              <a:rPr lang="ru-RU" altLang="ru-RU" sz="1108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КумкольРесорсиз</a:t>
            </a:r>
            <a:r>
              <a:rPr lang="ru-RU" altLang="ru-RU" sz="1108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", </a:t>
            </a:r>
          </a:p>
          <a:p>
            <a:pPr marL="316527" indent="-316527" algn="just">
              <a:lnSpc>
                <a:spcPct val="150000"/>
              </a:lnSpc>
              <a:buFont typeface="Wingdings"/>
              <a:buChar char=""/>
              <a:tabLst>
                <a:tab pos="422037" algn="l"/>
              </a:tabLst>
            </a:pPr>
            <a:r>
              <a:rPr lang="ru-RU" altLang="ru-RU" sz="1108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VIP Терминал в аэропорту г. </a:t>
            </a:r>
            <a:r>
              <a:rPr lang="ru-RU" altLang="ru-RU" sz="1108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Талдыкорган</a:t>
            </a:r>
            <a:r>
              <a:rPr lang="ru-RU" altLang="ru-RU" sz="1108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316527" indent="-316527" algn="just">
              <a:lnSpc>
                <a:spcPct val="150000"/>
              </a:lnSpc>
              <a:buFont typeface="Wingdings"/>
              <a:buChar char=""/>
              <a:tabLst>
                <a:tab pos="422037" algn="l"/>
              </a:tabLst>
            </a:pPr>
            <a:r>
              <a:rPr lang="ru-RU" altLang="ru-RU" sz="1108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РП «Разработка Технико-экономического обоснования по объекту: "Реконструкция аэропортового комплекса  города  Усть-Каменогорск», Заказчик: АО "Национальная компания "Социально-предпринимательская компания "</a:t>
            </a:r>
            <a:r>
              <a:rPr lang="ru-RU" altLang="ru-RU" sz="1108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Ертiс</a:t>
            </a:r>
            <a:r>
              <a:rPr lang="ru-RU" altLang="ru-RU" sz="1108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", </a:t>
            </a:r>
          </a:p>
          <a:p>
            <a:pPr marL="316527" indent="-316527" algn="just">
              <a:lnSpc>
                <a:spcPct val="150000"/>
              </a:lnSpc>
              <a:buFont typeface="Wingdings"/>
              <a:buChar char=""/>
              <a:tabLst>
                <a:tab pos="422037" algn="l"/>
              </a:tabLst>
            </a:pPr>
            <a:r>
              <a:rPr lang="ru-RU" altLang="ru-RU" sz="1108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 многие другие</a:t>
            </a:r>
          </a:p>
        </p:txBody>
      </p:sp>
      <p:sp>
        <p:nvSpPr>
          <p:cNvPr id="155652" name="AutoShape 2"/>
          <p:cNvSpPr>
            <a:spLocks noChangeArrowheads="1"/>
          </p:cNvSpPr>
          <p:nvPr/>
        </p:nvSpPr>
        <p:spPr bwMode="auto">
          <a:xfrm>
            <a:off x="1315026" y="374671"/>
            <a:ext cx="6215429" cy="329103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/>
            <a:endParaRPr lang="en-US" altLang="ru-RU" sz="1477" b="1" u="sng" dirty="0">
              <a:solidFill>
                <a:srgbClr val="C00000"/>
              </a:solidFill>
              <a:latin typeface="Ropa Sans Pro"/>
              <a:ea typeface="Calibri"/>
            </a:endParaRP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6699006" y="6290897"/>
            <a:ext cx="2222989" cy="329712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ru-RU" altLang="ru-RU" sz="1292" b="1" dirty="0">
                <a:latin typeface="Ropa Sans Pro" pitchFamily="34" charset="0"/>
                <a:cs typeface="Ropa Sans Pro" pitchFamily="34" charset="0"/>
              </a:rPr>
              <a:t>КАЗАЭРОПРОЕКТ</a:t>
            </a:r>
            <a:endParaRPr lang="en-US" altLang="ru-RU" sz="1292" b="1" dirty="0">
              <a:latin typeface="Ropa Sans Pro" pitchFamily="34" charset="0"/>
              <a:cs typeface="Ropa Sans Pro" pitchFamily="34" charset="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1455703" y="515348"/>
            <a:ext cx="6215429" cy="329103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Наши проекты за последние 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20 </a:t>
            </a:r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лет</a:t>
            </a:r>
            <a:endParaRPr lang="en-US" alt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9411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9" descr="D:\БРЕНДБУК казаэропроект\ПАТТЕРН-01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693" y="750338"/>
            <a:ext cx="8440615" cy="5609526"/>
          </a:xfrm>
          <a:prstGeom prst="rect">
            <a:avLst/>
          </a:prstGeom>
          <a:noFill/>
        </p:spPr>
      </p:pic>
      <p:sp>
        <p:nvSpPr>
          <p:cNvPr id="155649" name="Rectangle 3"/>
          <p:cNvSpPr txBox="1">
            <a:spLocks noChangeArrowheads="1"/>
          </p:cNvSpPr>
          <p:nvPr/>
        </p:nvSpPr>
        <p:spPr bwMode="auto">
          <a:xfrm>
            <a:off x="916209" y="903181"/>
            <a:ext cx="7444519" cy="538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6527" indent="-316527" algn="just">
              <a:lnSpc>
                <a:spcPct val="150000"/>
              </a:lnSpc>
              <a:buFont typeface="Wingdings"/>
              <a:buChar char=""/>
              <a:tabLst>
                <a:tab pos="422037" algn="l"/>
              </a:tabLst>
            </a:pPr>
            <a:r>
              <a:rPr lang="ru-RU" altLang="ru-RU" sz="969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СТРОИТЕЛЬСТВО ПОЗИЦИИ ПОД УСТАНОВКУ  ОБОРУДОВАНИЯ РМП-200  НА УДАЛЕННОЙ ПОЗИЦИИ «ЖЕЗКАЗГАН»  КАРАГАНДИНСКОГО ФИЛИАЛА 2016 год</a:t>
            </a:r>
          </a:p>
          <a:p>
            <a:pPr marL="316527" indent="-316527" algn="just">
              <a:lnSpc>
                <a:spcPct val="150000"/>
              </a:lnSpc>
              <a:buFont typeface="Wingdings"/>
              <a:buChar char=""/>
              <a:tabLst>
                <a:tab pos="422037" algn="l"/>
              </a:tabLst>
            </a:pPr>
            <a:r>
              <a:rPr lang="ru-RU" altLang="ru-RU" sz="969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«Строительство позиции под установку  оборудования РМП-200 в </a:t>
            </a:r>
            <a:r>
              <a:rPr lang="ru-RU" altLang="ru-RU" sz="969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Костанайском</a:t>
            </a:r>
            <a:r>
              <a:rPr lang="ru-RU" altLang="ru-RU" sz="969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филиале 2016 год</a:t>
            </a:r>
          </a:p>
          <a:p>
            <a:pPr marL="316527" indent="-316527" algn="just">
              <a:lnSpc>
                <a:spcPct val="150000"/>
              </a:lnSpc>
              <a:buFont typeface="Wingdings"/>
              <a:buChar char=""/>
              <a:tabLst>
                <a:tab pos="422037" algn="l"/>
              </a:tabLst>
            </a:pPr>
            <a:r>
              <a:rPr lang="ru-RU" altLang="ru-RU" sz="969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СТРОИТЕЛЬСТВО ПОЗИЦИИ ПОД УСТАНОВКУ ОБОРУДОВАНИЯ DVOR/DME НА УДАЛЕННОЙ ПОЗИЦИИ «ЖЕЗКАЗГАН» КАРАГАНДИНСКОГО ФИЛИАЛА 2016 год</a:t>
            </a:r>
          </a:p>
          <a:p>
            <a:pPr marL="316527" indent="-316527" algn="just">
              <a:lnSpc>
                <a:spcPct val="150000"/>
              </a:lnSpc>
              <a:buFont typeface="Wingdings"/>
              <a:buChar char=""/>
              <a:tabLst>
                <a:tab pos="422037" algn="l"/>
              </a:tabLst>
            </a:pPr>
            <a:r>
              <a:rPr lang="ru-RU" altLang="ru-RU" sz="969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СТРОИТЕЛЬСТВО ПОЗИЦИИ ПОД УСТАНОВКУ ОБОРУДОВАНИЯ DVOR/DME В АТЫРАУСКОМ ФИЛИАЛЕ 2016 год</a:t>
            </a:r>
          </a:p>
          <a:p>
            <a:pPr marL="316527" indent="-316527" algn="just">
              <a:lnSpc>
                <a:spcPct val="150000"/>
              </a:lnSpc>
              <a:buFont typeface="Wingdings"/>
              <a:buChar char=""/>
              <a:tabLst>
                <a:tab pos="422037" algn="l"/>
              </a:tabLst>
            </a:pPr>
            <a:r>
              <a:rPr lang="ru-RU" altLang="ru-RU" sz="969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СТРОИТЕЛЬСТВО ПОЗИЦИИ ПОД УСТАНОВКУ ОБОРУДОВАНИЯ DVOR/DME В Г. КЫЗЫЛОРДА КЫЗЫЛОРДИНСКОГО ФИЛИАЛА 2016 год</a:t>
            </a:r>
          </a:p>
          <a:p>
            <a:pPr marL="316527" indent="-316527" algn="just">
              <a:lnSpc>
                <a:spcPct val="150000"/>
              </a:lnSpc>
              <a:buFont typeface="Wingdings"/>
              <a:buChar char=""/>
              <a:tabLst>
                <a:tab pos="422037" algn="l"/>
              </a:tabLst>
            </a:pPr>
            <a:r>
              <a:rPr lang="ru-RU" altLang="ru-RU" sz="969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СТРОИТЕЛЬСТВО ПОЗИЦИИ ПОД УСТАНОВКУ  ОБОРУДОВАНИЯ АРП-95 НА УП УРДЖАР УСТЬ-КАМЕНОГОРСКОГО ФИЛИАЛА 2016 год</a:t>
            </a:r>
          </a:p>
          <a:p>
            <a:pPr marL="316527" indent="-316527" algn="just">
              <a:lnSpc>
                <a:spcPct val="150000"/>
              </a:lnSpc>
              <a:buFont typeface="Wingdings"/>
              <a:buChar char=""/>
              <a:tabLst>
                <a:tab pos="422037" algn="l"/>
              </a:tabLst>
            </a:pPr>
            <a:r>
              <a:rPr lang="ru-RU" altLang="ru-RU" sz="969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«Строительство позиции под установку  оборудования РМП-200 на УП Урджар </a:t>
            </a:r>
            <a:r>
              <a:rPr lang="ru-RU" altLang="ru-RU" sz="969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Усть-Каменогорского</a:t>
            </a:r>
            <a:r>
              <a:rPr lang="ru-RU" altLang="ru-RU" sz="969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филиала 2016 год</a:t>
            </a:r>
          </a:p>
          <a:p>
            <a:pPr marL="316527" indent="-316527" algn="just">
              <a:lnSpc>
                <a:spcPct val="150000"/>
              </a:lnSpc>
              <a:buFont typeface="Wingdings"/>
              <a:buChar char=""/>
              <a:tabLst>
                <a:tab pos="422037" algn="l"/>
              </a:tabLst>
            </a:pPr>
            <a:r>
              <a:rPr lang="ru-RU" altLang="ru-RU" sz="969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СТРОИТЕЛЬСТВО ПОЗИЦИИ ПОД УСТАНОВКУ ОБОРУДОВАНИЯ DVOR/DME КАРАГАНДИНСКОГО ФИЛИАЛА 2016 год</a:t>
            </a:r>
          </a:p>
          <a:p>
            <a:pPr marL="316527" indent="-316527" algn="just">
              <a:lnSpc>
                <a:spcPct val="150000"/>
              </a:lnSpc>
              <a:buFont typeface="Wingdings"/>
              <a:buChar char=""/>
              <a:tabLst>
                <a:tab pos="422037" algn="l"/>
              </a:tabLst>
            </a:pPr>
            <a:r>
              <a:rPr lang="ru-RU" altLang="ru-RU" sz="969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СТРОИТЕЛЬСТВО ПОД УСТАНОВКУ СИСТЕМЫ ПОСАДКИ ILS ВПП-12  В  г. АКТАУ АКТАУСКОГО ФИЛИАЛА 2017 год</a:t>
            </a:r>
          </a:p>
          <a:p>
            <a:pPr marL="316527" indent="-316527" algn="just">
              <a:lnSpc>
                <a:spcPct val="150000"/>
              </a:lnSpc>
              <a:buFont typeface="Wingdings"/>
              <a:buChar char=""/>
              <a:tabLst>
                <a:tab pos="422037" algn="l"/>
              </a:tabLst>
            </a:pPr>
            <a:r>
              <a:rPr lang="ru-RU" altLang="ru-RU" sz="969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СТРОИТЕЛЬСТВО ПОД УСТАНОВКУ СИСТЕМЫ ПОСАДКИ ILS ВПП-31 В Г. ТАРАЗ ЖАМБЫЛСКОГО ФИЛИАЛА 2017 год</a:t>
            </a:r>
          </a:p>
          <a:p>
            <a:pPr marL="316527" indent="-316527" algn="just">
              <a:lnSpc>
                <a:spcPct val="150000"/>
              </a:lnSpc>
              <a:buFont typeface="Wingdings"/>
              <a:buChar char=""/>
              <a:tabLst>
                <a:tab pos="422037" algn="l"/>
              </a:tabLst>
            </a:pPr>
            <a:r>
              <a:rPr lang="ru-RU" altLang="ru-RU" sz="969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СТРОИТЕЛЬСТВО ПОЗИЦИИ НА УСТАНОВКУ РАДИОЛОКАЦИОННОГО КОМПЛЕКСА В ПЕТРОПАВЛОВСКОМ ФИЛИАЛЕ 2017 год</a:t>
            </a:r>
          </a:p>
          <a:p>
            <a:pPr marL="316527" indent="-316527" algn="just">
              <a:lnSpc>
                <a:spcPct val="150000"/>
              </a:lnSpc>
              <a:buFont typeface="Wingdings"/>
              <a:buChar char=""/>
              <a:tabLst>
                <a:tab pos="422037" algn="l"/>
              </a:tabLst>
            </a:pPr>
            <a:r>
              <a:rPr lang="ru-RU" altLang="ru-RU" sz="969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СТРОИТЕЛЬСТВО ПОД УСТАНОВКУ СИСТЕМЫ ПОСАДКИ ILS ВПП-12 В ГОРОДЕ УСТЬ-КАМЕНОГОРСК </a:t>
            </a:r>
          </a:p>
          <a:p>
            <a:pPr algn="just">
              <a:lnSpc>
                <a:spcPct val="150000"/>
              </a:lnSpc>
              <a:tabLst>
                <a:tab pos="422037" algn="l"/>
              </a:tabLst>
            </a:pPr>
            <a:r>
              <a:rPr lang="ru-RU" altLang="ru-RU" sz="969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УСТЬ-КАМЕНОГОРСКОГО ФИЛИАЛА и многие другие.</a:t>
            </a:r>
          </a:p>
          <a:p>
            <a:pPr marL="316527" indent="-316527" algn="just">
              <a:lnSpc>
                <a:spcPct val="150000"/>
              </a:lnSpc>
              <a:buFont typeface="Wingdings"/>
              <a:buChar char=""/>
              <a:tabLst>
                <a:tab pos="422037" algn="l"/>
              </a:tabLst>
            </a:pPr>
            <a:endParaRPr lang="ru-RU" altLang="ru-RU" sz="1015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316527" indent="-316527" algn="just">
              <a:lnSpc>
                <a:spcPct val="150000"/>
              </a:lnSpc>
              <a:buFont typeface="Wingdings"/>
              <a:buChar char=""/>
              <a:tabLst>
                <a:tab pos="422037" algn="l"/>
              </a:tabLst>
            </a:pPr>
            <a:endParaRPr lang="ru-RU" altLang="ru-RU" sz="1108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316527" indent="-316527" algn="just">
              <a:lnSpc>
                <a:spcPct val="150000"/>
              </a:lnSpc>
              <a:buFont typeface="Wingdings"/>
              <a:buChar char=""/>
              <a:tabLst>
                <a:tab pos="422037" algn="l"/>
              </a:tabLst>
            </a:pPr>
            <a:endParaRPr lang="ru-RU" altLang="ru-RU" sz="1108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316527" indent="-316527" algn="just">
              <a:lnSpc>
                <a:spcPct val="150000"/>
              </a:lnSpc>
              <a:buFont typeface="Wingdings"/>
              <a:buChar char=""/>
              <a:tabLst>
                <a:tab pos="422037" algn="l"/>
              </a:tabLst>
            </a:pPr>
            <a:endParaRPr lang="ru-RU" altLang="ru-RU" sz="1108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5652" name="AutoShape 2"/>
          <p:cNvSpPr>
            <a:spLocks noChangeArrowheads="1"/>
          </p:cNvSpPr>
          <p:nvPr/>
        </p:nvSpPr>
        <p:spPr bwMode="auto">
          <a:xfrm>
            <a:off x="1315026" y="374671"/>
            <a:ext cx="6215429" cy="329103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/>
            <a:endParaRPr lang="en-US" altLang="ru-RU" sz="1477" b="1" u="sng" dirty="0">
              <a:solidFill>
                <a:srgbClr val="C00000"/>
              </a:solidFill>
              <a:latin typeface="Ropa Sans Pro"/>
              <a:ea typeface="Calibri"/>
            </a:endParaRP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6699006" y="6290897"/>
            <a:ext cx="2222989" cy="329712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ru-RU" altLang="ru-RU" sz="1292" b="1" dirty="0">
                <a:latin typeface="Ropa Sans Pro" pitchFamily="34" charset="0"/>
                <a:cs typeface="Ropa Sans Pro" pitchFamily="34" charset="0"/>
              </a:rPr>
              <a:t>КАЗАЭРОПРОЕКТ</a:t>
            </a:r>
            <a:endParaRPr lang="en-US" altLang="ru-RU" sz="1292" b="1" dirty="0">
              <a:latin typeface="Ropa Sans Pro" pitchFamily="34" charset="0"/>
              <a:cs typeface="Ropa Sans Pro" pitchFamily="34" charset="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1464127" y="444210"/>
            <a:ext cx="6772091" cy="329103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ru-RU" alt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Наши проекты за последние 3 ГОДА по заказам  РГП «КАЗАЭРОНАВИГАЦИЯ»</a:t>
            </a:r>
          </a:p>
        </p:txBody>
      </p:sp>
    </p:spTree>
    <p:extLst>
      <p:ext uri="{BB962C8B-B14F-4D97-AF65-F5344CB8AC3E}">
        <p14:creationId xmlns:p14="http://schemas.microsoft.com/office/powerpoint/2010/main" val="183609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837876" y="1630861"/>
            <a:ext cx="3838580" cy="887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ОБОРУДОВАНИЯ </a:t>
            </a:r>
            <a:r>
              <a:rPr lang="en-US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DVOR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/</a:t>
            </a:r>
            <a:r>
              <a:rPr lang="en-US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DME 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ДВОР доплеровский азимутальный дальномерный радиомаяк</a:t>
            </a:r>
          </a:p>
          <a:p>
            <a:pPr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 филиалах РГП «КАЗАЭРОНАВИГАЦИЯ</a:t>
            </a:r>
            <a:r>
              <a:rPr lang="ru-RU" sz="1015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endParaRPr lang="ru-RU" sz="1015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\\192.168.1.40\archiv1\Бухгалтерия Сауле Jpeg\ДВОРы\1.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638" y="3942450"/>
            <a:ext cx="4144377" cy="233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06" y="716883"/>
            <a:ext cx="3699821" cy="3225568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916209" y="4090296"/>
            <a:ext cx="3622556" cy="188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Алматы 2006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Павлодар 2012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Уральск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2014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Караганда 2016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Семей 2016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Жезказган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2016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Актау 2016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Атырау </a:t>
            </a:r>
            <a:r>
              <a:rPr lang="ru-RU" sz="1292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2016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Жаркент</a:t>
            </a:r>
            <a:r>
              <a:rPr lang="ru-RU" sz="1292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2016</a:t>
            </a:r>
          </a:p>
        </p:txBody>
      </p:sp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6699006" y="6290897"/>
            <a:ext cx="2222989" cy="329712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ru-RU" altLang="ru-RU" sz="1292" b="1" dirty="0">
                <a:latin typeface="Ropa Sans Pro" pitchFamily="34" charset="0"/>
                <a:cs typeface="Ropa Sans Pro" pitchFamily="34" charset="0"/>
              </a:rPr>
              <a:t>КАЗАЭРОПРОЕКТ</a:t>
            </a:r>
            <a:endParaRPr lang="en-US" altLang="ru-RU" sz="1292" b="1" dirty="0">
              <a:latin typeface="Ropa Sans Pro" pitchFamily="34" charset="0"/>
              <a:cs typeface="Ropa Sans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63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982677" y="1364966"/>
            <a:ext cx="3988139" cy="68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ОБОРУДОВАНИЯ ВОР ДМЕ азимутально-дальномерный радиомаяк</a:t>
            </a:r>
          </a:p>
          <a:p>
            <a:pPr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 филиалах РГП «КАЗАЭРОНАВИГАЦИЯ</a:t>
            </a:r>
            <a:r>
              <a:rPr lang="ru-RU" sz="1015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endParaRPr lang="ru-RU" sz="1015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817" y="1368467"/>
            <a:ext cx="3336315" cy="3871932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80899" y="3191541"/>
            <a:ext cx="3622556" cy="887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Атырау 2004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Бейнео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2009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Аягоз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2011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Кокщетав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2011</a:t>
            </a:r>
          </a:p>
        </p:txBody>
      </p:sp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6699006" y="6290897"/>
            <a:ext cx="2222989" cy="329712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ru-RU" altLang="ru-RU" sz="1292" b="1" dirty="0">
                <a:latin typeface="Ropa Sans Pro" pitchFamily="34" charset="0"/>
                <a:cs typeface="Ropa Sans Pro" pitchFamily="34" charset="0"/>
              </a:rPr>
              <a:t>КАЗАЭРОПРОЕКТ</a:t>
            </a:r>
            <a:endParaRPr lang="en-US" altLang="ru-RU" sz="1292" b="1" dirty="0">
              <a:latin typeface="Ropa Sans Pro" pitchFamily="34" charset="0"/>
              <a:cs typeface="Ropa Sans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81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086" y="3845664"/>
            <a:ext cx="3292191" cy="250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496" y="1389506"/>
            <a:ext cx="3291780" cy="2455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\\192.168.1.40\archiv1\Бухгалтерия Сауле Jpeg\ИЛС\Азиму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03" y="570836"/>
            <a:ext cx="3987692" cy="299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837876" y="760986"/>
            <a:ext cx="3910588" cy="49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ОБОРУДОВАНИЯ </a:t>
            </a:r>
            <a:r>
              <a:rPr lang="ru-RU" sz="12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Курсавой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радиомаяк </a:t>
            </a:r>
            <a:r>
              <a:rPr lang="en-US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LLZ 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 филиалах РГП «КАЗАЭРОНАВИГАЦИЯ</a:t>
            </a:r>
            <a:r>
              <a:rPr lang="ru-RU" sz="1015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endParaRPr lang="ru-RU" sz="1015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916209" y="4388553"/>
            <a:ext cx="3622556" cy="1285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Уральск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NORMAK 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2014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Алмата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NORMAK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2016</a:t>
            </a:r>
            <a:endParaRPr lang="ru-RU" sz="129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Тараз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NORMAK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2017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Актау </a:t>
            </a:r>
            <a:r>
              <a:rPr lang="en-US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NORMAK 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2017</a:t>
            </a:r>
          </a:p>
          <a:p>
            <a:pPr marL="263773" indent="-263773">
              <a:buFont typeface="Arial" panose="020B0604020202020204" pitchFamily="34" charset="0"/>
              <a:buChar char="•"/>
              <a:tabLst>
                <a:tab pos="105508" algn="l"/>
              </a:tabLst>
              <a:defRPr/>
            </a:pP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Атырау </a:t>
            </a:r>
            <a:r>
              <a:rPr lang="en-US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NORMAK 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2017</a:t>
            </a:r>
          </a:p>
          <a:p>
            <a:pPr>
              <a:tabLst>
                <a:tab pos="105508" algn="l"/>
              </a:tabLst>
              <a:defRPr/>
            </a:pPr>
            <a:endParaRPr lang="ru-RU" sz="129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6699006" y="6290897"/>
            <a:ext cx="2222989" cy="329712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ru-RU" altLang="ru-RU" sz="1292" b="1" dirty="0">
                <a:latin typeface="Ropa Sans Pro" pitchFamily="34" charset="0"/>
                <a:cs typeface="Ropa Sans Pro" pitchFamily="34" charset="0"/>
              </a:rPr>
              <a:t>КАЗАЭРОПРОЕКТ</a:t>
            </a:r>
            <a:endParaRPr lang="en-US" altLang="ru-RU" sz="1292" b="1" dirty="0">
              <a:latin typeface="Ropa Sans Pro" pitchFamily="34" charset="0"/>
              <a:cs typeface="Ropa Sans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40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TM03457515[[fn=Вид]]</Template>
  <TotalTime>1780</TotalTime>
  <Words>1353</Words>
  <Application>Microsoft Office PowerPoint</Application>
  <PresentationFormat>Экран (4:3)</PresentationFormat>
  <Paragraphs>177</Paragraphs>
  <Slides>23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Adobe Song Std L</vt:lpstr>
      <vt:lpstr>Arial</vt:lpstr>
      <vt:lpstr>Calibri</vt:lpstr>
      <vt:lpstr>Palatino Linotype</vt:lpstr>
      <vt:lpstr>Ropa Sans Pro</vt:lpstr>
      <vt:lpstr>Times New Roman</vt:lpstr>
      <vt:lpstr>Trebuchet MS</vt:lpstr>
      <vt:lpstr>Wingdings</vt:lpstr>
      <vt:lpstr>Базовая</vt:lpstr>
      <vt:lpstr>Презентация PowerPoint</vt:lpstr>
      <vt:lpstr>АКЦИОНЕРНОЕ ОБЩЕСТВО "НАУЧНО-ИССЛЕДОВАТЕЛЬСКИЙ  И ПРОЕКТНО-ИЗЫСКАТЕЛЬСКИЙ ИНСТИТУТ «КАЗАЭРОПРОЕКТ»  </vt:lpstr>
      <vt:lpstr>ПРОЕКТНАЯ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КАЗАЭРОПРОЕКТ</dc:title>
  <dc:creator>Andrey Semenov</dc:creator>
  <cp:lastModifiedBy>user</cp:lastModifiedBy>
  <cp:revision>156</cp:revision>
  <cp:lastPrinted>2020-02-14T04:05:38Z</cp:lastPrinted>
  <dcterms:created xsi:type="dcterms:W3CDTF">2016-11-15T12:36:33Z</dcterms:created>
  <dcterms:modified xsi:type="dcterms:W3CDTF">2020-09-25T06:36:10Z</dcterms:modified>
</cp:coreProperties>
</file>